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75" r:id="rId2"/>
    <p:sldId id="273" r:id="rId3"/>
    <p:sldId id="258" r:id="rId4"/>
    <p:sldId id="265" r:id="rId5"/>
    <p:sldId id="259" r:id="rId6"/>
    <p:sldId id="266" r:id="rId7"/>
    <p:sldId id="260" r:id="rId8"/>
    <p:sldId id="261" r:id="rId9"/>
    <p:sldId id="262" r:id="rId10"/>
    <p:sldId id="263" r:id="rId11"/>
    <p:sldId id="270" r:id="rId12"/>
    <p:sldId id="267" r:id="rId13"/>
    <p:sldId id="268" r:id="rId14"/>
    <p:sldId id="271" r:id="rId15"/>
    <p:sldId id="269" r:id="rId16"/>
    <p:sldId id="27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973" autoAdjust="0"/>
    <p:restoredTop sz="94660"/>
  </p:normalViewPr>
  <p:slideViewPr>
    <p:cSldViewPr snapToGrid="0">
      <p:cViewPr varScale="1">
        <p:scale>
          <a:sx n="75" d="100"/>
          <a:sy n="75" d="100"/>
        </p:scale>
        <p:origin x="82" y="235"/>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e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B1A9599B-6724-49CB-9CF7-2DD8B139A334}" type="datetimeFigureOut">
              <a:rPr lang="en-US" smtClean="0"/>
              <a:t>6/11/2023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E8A176-F83A-4DF3-ACAB-898A7ADD0580}" type="slidenum">
              <a:rPr lang="en-US" smtClean="0"/>
              <a:t>‹#›</a:t>
            </a:fld>
            <a:endParaRPr lang="en-US"/>
          </a:p>
        </p:txBody>
      </p:sp>
    </p:spTree>
    <p:extLst>
      <p:ext uri="{BB962C8B-B14F-4D97-AF65-F5344CB8AC3E}">
        <p14:creationId xmlns:p14="http://schemas.microsoft.com/office/powerpoint/2010/main" val="1054514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1A9599B-6724-49CB-9CF7-2DD8B139A334}" type="datetimeFigureOut">
              <a:rPr lang="en-US" smtClean="0"/>
              <a:t>6/11/2023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E8A176-F83A-4DF3-ACAB-898A7ADD0580}" type="slidenum">
              <a:rPr lang="en-US" smtClean="0"/>
              <a:t>‹#›</a:t>
            </a:fld>
            <a:endParaRPr lang="en-US"/>
          </a:p>
        </p:txBody>
      </p:sp>
    </p:spTree>
    <p:extLst>
      <p:ext uri="{BB962C8B-B14F-4D97-AF65-F5344CB8AC3E}">
        <p14:creationId xmlns:p14="http://schemas.microsoft.com/office/powerpoint/2010/main" val="23137514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1A9599B-6724-49CB-9CF7-2DD8B139A334}" type="datetimeFigureOut">
              <a:rPr lang="en-US" smtClean="0"/>
              <a:t>6/11/2023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E8A176-F83A-4DF3-ACAB-898A7ADD0580}" type="slidenum">
              <a:rPr lang="en-US" smtClean="0"/>
              <a:t>‹#›</a:t>
            </a:fld>
            <a:endParaRPr lang="en-US"/>
          </a:p>
        </p:txBody>
      </p:sp>
    </p:spTree>
    <p:extLst>
      <p:ext uri="{BB962C8B-B14F-4D97-AF65-F5344CB8AC3E}">
        <p14:creationId xmlns:p14="http://schemas.microsoft.com/office/powerpoint/2010/main" val="253664033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1A9599B-6724-49CB-9CF7-2DD8B139A334}" type="datetimeFigureOut">
              <a:rPr lang="en-US" smtClean="0"/>
              <a:t>6/11/2023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E8A176-F83A-4DF3-ACAB-898A7ADD0580}" type="slidenum">
              <a:rPr lang="en-US" smtClean="0"/>
              <a:t>‹#›</a:t>
            </a:fld>
            <a:endParaRPr lang="en-US"/>
          </a:p>
        </p:txBody>
      </p:sp>
    </p:spTree>
    <p:extLst>
      <p:ext uri="{BB962C8B-B14F-4D97-AF65-F5344CB8AC3E}">
        <p14:creationId xmlns:p14="http://schemas.microsoft.com/office/powerpoint/2010/main" val="2349346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1A9599B-6724-49CB-9CF7-2DD8B139A334}" type="datetimeFigureOut">
              <a:rPr lang="en-US" smtClean="0"/>
              <a:t>6/11/2023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4E8A176-F83A-4DF3-ACAB-898A7ADD0580}" type="slidenum">
              <a:rPr lang="en-US" smtClean="0"/>
              <a:t>‹#›</a:t>
            </a:fld>
            <a:endParaRPr lang="en-US"/>
          </a:p>
        </p:txBody>
      </p:sp>
    </p:spTree>
    <p:extLst>
      <p:ext uri="{BB962C8B-B14F-4D97-AF65-F5344CB8AC3E}">
        <p14:creationId xmlns:p14="http://schemas.microsoft.com/office/powerpoint/2010/main" val="11654867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1A9599B-6724-49CB-9CF7-2DD8B139A334}" type="datetimeFigureOut">
              <a:rPr lang="en-US" smtClean="0"/>
              <a:t>6/11/2023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E8A176-F83A-4DF3-ACAB-898A7ADD0580}" type="slidenum">
              <a:rPr lang="en-US" smtClean="0"/>
              <a:t>‹#›</a:t>
            </a:fld>
            <a:endParaRPr lang="en-US"/>
          </a:p>
        </p:txBody>
      </p:sp>
    </p:spTree>
    <p:extLst>
      <p:ext uri="{BB962C8B-B14F-4D97-AF65-F5344CB8AC3E}">
        <p14:creationId xmlns:p14="http://schemas.microsoft.com/office/powerpoint/2010/main" val="28841761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B1A9599B-6724-49CB-9CF7-2DD8B139A334}" type="datetimeFigureOut">
              <a:rPr lang="en-US" smtClean="0"/>
              <a:t>6/11/2023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4E8A176-F83A-4DF3-ACAB-898A7ADD0580}" type="slidenum">
              <a:rPr lang="en-US" smtClean="0"/>
              <a:t>‹#›</a:t>
            </a:fld>
            <a:endParaRPr lang="en-US"/>
          </a:p>
        </p:txBody>
      </p:sp>
    </p:spTree>
    <p:extLst>
      <p:ext uri="{BB962C8B-B14F-4D97-AF65-F5344CB8AC3E}">
        <p14:creationId xmlns:p14="http://schemas.microsoft.com/office/powerpoint/2010/main" val="2161809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B1A9599B-6724-49CB-9CF7-2DD8B139A334}" type="datetimeFigureOut">
              <a:rPr lang="en-US" smtClean="0"/>
              <a:t>6/11/2023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4E8A176-F83A-4DF3-ACAB-898A7ADD0580}" type="slidenum">
              <a:rPr lang="en-US" smtClean="0"/>
              <a:t>‹#›</a:t>
            </a:fld>
            <a:endParaRPr lang="en-US"/>
          </a:p>
        </p:txBody>
      </p:sp>
    </p:spTree>
    <p:extLst>
      <p:ext uri="{BB962C8B-B14F-4D97-AF65-F5344CB8AC3E}">
        <p14:creationId xmlns:p14="http://schemas.microsoft.com/office/powerpoint/2010/main" val="3846342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1A9599B-6724-49CB-9CF7-2DD8B139A334}" type="datetimeFigureOut">
              <a:rPr lang="en-US" smtClean="0"/>
              <a:t>6/11/2023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4E8A176-F83A-4DF3-ACAB-898A7ADD0580}" type="slidenum">
              <a:rPr lang="en-US" smtClean="0"/>
              <a:t>‹#›</a:t>
            </a:fld>
            <a:endParaRPr lang="en-US"/>
          </a:p>
        </p:txBody>
      </p:sp>
    </p:spTree>
    <p:extLst>
      <p:ext uri="{BB962C8B-B14F-4D97-AF65-F5344CB8AC3E}">
        <p14:creationId xmlns:p14="http://schemas.microsoft.com/office/powerpoint/2010/main" val="34236996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1A9599B-6724-49CB-9CF7-2DD8B139A334}" type="datetimeFigureOut">
              <a:rPr lang="en-US" smtClean="0"/>
              <a:t>6/11/2023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E8A176-F83A-4DF3-ACAB-898A7ADD0580}" type="slidenum">
              <a:rPr lang="en-US" smtClean="0"/>
              <a:t>‹#›</a:t>
            </a:fld>
            <a:endParaRPr lang="en-US"/>
          </a:p>
        </p:txBody>
      </p:sp>
    </p:spTree>
    <p:extLst>
      <p:ext uri="{BB962C8B-B14F-4D97-AF65-F5344CB8AC3E}">
        <p14:creationId xmlns:p14="http://schemas.microsoft.com/office/powerpoint/2010/main" val="10996708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B1A9599B-6724-49CB-9CF7-2DD8B139A334}" type="datetimeFigureOut">
              <a:rPr lang="en-US" smtClean="0"/>
              <a:t>6/11/2023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4E8A176-F83A-4DF3-ACAB-898A7ADD0580}" type="slidenum">
              <a:rPr lang="en-US" smtClean="0"/>
              <a:t>‹#›</a:t>
            </a:fld>
            <a:endParaRPr lang="en-US"/>
          </a:p>
        </p:txBody>
      </p:sp>
    </p:spTree>
    <p:extLst>
      <p:ext uri="{BB962C8B-B14F-4D97-AF65-F5344CB8AC3E}">
        <p14:creationId xmlns:p14="http://schemas.microsoft.com/office/powerpoint/2010/main" val="1061379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1A9599B-6724-49CB-9CF7-2DD8B139A334}" type="datetimeFigureOut">
              <a:rPr lang="en-US" smtClean="0"/>
              <a:t>6/11/2023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E8A176-F83A-4DF3-ACAB-898A7ADD0580}" type="slidenum">
              <a:rPr lang="en-US" smtClean="0"/>
              <a:t>‹#›</a:t>
            </a:fld>
            <a:endParaRPr lang="en-US"/>
          </a:p>
        </p:txBody>
      </p:sp>
    </p:spTree>
    <p:extLst>
      <p:ext uri="{BB962C8B-B14F-4D97-AF65-F5344CB8AC3E}">
        <p14:creationId xmlns:p14="http://schemas.microsoft.com/office/powerpoint/2010/main" val="3669843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7.xm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a:stretch>
            <a:fillRect/>
          </a:stretch>
        </p:blipFill>
        <p:spPr>
          <a:xfrm>
            <a:off x="0" y="-182880"/>
            <a:ext cx="12192000" cy="7040880"/>
          </a:xfrm>
          <a:prstGeom prst="rect">
            <a:avLst/>
          </a:prstGeom>
        </p:spPr>
      </p:pic>
      <p:pic>
        <p:nvPicPr>
          <p:cNvPr id="3" name="Picture 2"/>
          <p:cNvPicPr>
            <a:picLocks noChangeAspect="1"/>
          </p:cNvPicPr>
          <p:nvPr/>
        </p:nvPicPr>
        <p:blipFill>
          <a:blip r:embed="rId3"/>
          <a:stretch>
            <a:fillRect/>
          </a:stretch>
        </p:blipFill>
        <p:spPr>
          <a:xfrm>
            <a:off x="-281497" y="1755038"/>
            <a:ext cx="12473497" cy="3215973"/>
          </a:xfrm>
          <a:prstGeom prst="rect">
            <a:avLst/>
          </a:prstGeom>
        </p:spPr>
      </p:pic>
    </p:spTree>
    <p:extLst>
      <p:ext uri="{BB962C8B-B14F-4D97-AF65-F5344CB8AC3E}">
        <p14:creationId xmlns:p14="http://schemas.microsoft.com/office/powerpoint/2010/main" val="373620297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3" name="TextBox 2"/>
          <p:cNvSpPr txBox="1"/>
          <p:nvPr/>
        </p:nvSpPr>
        <p:spPr>
          <a:xfrm>
            <a:off x="-1057" y="949539"/>
            <a:ext cx="6400800" cy="5632311"/>
          </a:xfrm>
          <a:prstGeom prst="rect">
            <a:avLst/>
          </a:prstGeom>
          <a:noFill/>
        </p:spPr>
        <p:txBody>
          <a:bodyPr wrap="square" rtlCol="0">
            <a:spAutoFit/>
          </a:bodyPr>
          <a:lstStyle/>
          <a:p>
            <a:pPr marL="342900" indent="-342900">
              <a:buFont typeface="Wingdings" panose="05000000000000000000" pitchFamily="2" charset="2"/>
              <a:buChar char="§"/>
            </a:pPr>
            <a:r>
              <a:rPr lang="en-US" sz="2400" dirty="0"/>
              <a:t>Partition saw the division of the Province of Punjab. During the British Raj, it had a Muslim and non-Muslim ratio of roughly 1:1. </a:t>
            </a:r>
            <a:endParaRPr lang="en-US" sz="2400" dirty="0" smtClean="0"/>
          </a:p>
          <a:p>
            <a:pPr marL="342900" indent="-342900">
              <a:buFont typeface="Wingdings" panose="05000000000000000000" pitchFamily="2" charset="2"/>
              <a:buChar char="§"/>
            </a:pPr>
            <a:r>
              <a:rPr lang="en-US" sz="2400" dirty="0" smtClean="0"/>
              <a:t>Upon </a:t>
            </a:r>
            <a:r>
              <a:rPr lang="en-US" sz="2400" dirty="0"/>
              <a:t>the announcement of Partition, Hindus, Sikhs and Muslims who had been friends and </a:t>
            </a:r>
            <a:r>
              <a:rPr lang="en-US" sz="2400" dirty="0" err="1"/>
              <a:t>neighbours</a:t>
            </a:r>
            <a:r>
              <a:rPr lang="en-US" sz="2400" dirty="0"/>
              <a:t> became some of the fiercest foes. </a:t>
            </a:r>
            <a:endParaRPr lang="en-US" sz="2400" dirty="0" smtClean="0"/>
          </a:p>
          <a:p>
            <a:pPr marL="342900" indent="-342900">
              <a:buFont typeface="Wingdings" panose="05000000000000000000" pitchFamily="2" charset="2"/>
              <a:buChar char="§"/>
            </a:pPr>
            <a:r>
              <a:rPr lang="en-US" sz="2400" dirty="0" smtClean="0"/>
              <a:t>As </a:t>
            </a:r>
            <a:r>
              <a:rPr lang="en-US" sz="2400" dirty="0"/>
              <a:t>the independence neared, riots and mass killings ensued. Punjab, thus witnessed the bloodiest and one of the largest migrations of people. </a:t>
            </a:r>
            <a:endParaRPr lang="en-US" sz="2400" dirty="0" smtClean="0"/>
          </a:p>
          <a:p>
            <a:pPr marL="342900" indent="-342900">
              <a:buFont typeface="Wingdings" panose="05000000000000000000" pitchFamily="2" charset="2"/>
              <a:buChar char="§"/>
            </a:pPr>
            <a:r>
              <a:rPr lang="en-US" sz="2400" dirty="0" smtClean="0"/>
              <a:t>Camps </a:t>
            </a:r>
            <a:r>
              <a:rPr lang="en-US" sz="2400" dirty="0"/>
              <a:t>were set up at various points along both sides of the border. </a:t>
            </a:r>
            <a:endParaRPr lang="en-US" sz="2400" dirty="0" smtClean="0"/>
          </a:p>
          <a:p>
            <a:pPr marL="342900" indent="-342900">
              <a:buFont typeface="Wingdings" panose="05000000000000000000" pitchFamily="2" charset="2"/>
              <a:buChar char="§"/>
            </a:pPr>
            <a:r>
              <a:rPr lang="en-US" sz="2400" dirty="0" smtClean="0"/>
              <a:t>This </a:t>
            </a:r>
            <a:r>
              <a:rPr lang="en-US" sz="2400" dirty="0"/>
              <a:t>section showcases images from 1947 and the conditions of the migrants coming into Pakistan from India.</a:t>
            </a:r>
          </a:p>
        </p:txBody>
      </p:sp>
      <p:pic>
        <p:nvPicPr>
          <p:cNvPr id="4" name="Picture 3"/>
          <p:cNvPicPr>
            <a:picLocks noChangeAspect="1"/>
          </p:cNvPicPr>
          <p:nvPr/>
        </p:nvPicPr>
        <p:blipFill>
          <a:blip r:embed="rId2"/>
          <a:stretch>
            <a:fillRect/>
          </a:stretch>
        </p:blipFill>
        <p:spPr>
          <a:xfrm>
            <a:off x="6400800" y="0"/>
            <a:ext cx="5791200" cy="6858000"/>
          </a:xfrm>
          <a:prstGeom prst="rect">
            <a:avLst/>
          </a:prstGeom>
        </p:spPr>
      </p:pic>
      <p:sp>
        <p:nvSpPr>
          <p:cNvPr id="2" name="TextBox 1"/>
          <p:cNvSpPr txBox="1"/>
          <p:nvPr/>
        </p:nvSpPr>
        <p:spPr>
          <a:xfrm>
            <a:off x="-1057" y="0"/>
            <a:ext cx="12193057" cy="707886"/>
          </a:xfrm>
          <a:prstGeom prst="rect">
            <a:avLst/>
          </a:prstGeom>
          <a:solidFill>
            <a:schemeClr val="tx1"/>
          </a:solidFill>
          <a:ln w="76200">
            <a:solidFill>
              <a:schemeClr val="bg1"/>
            </a:solidFill>
          </a:ln>
        </p:spPr>
        <p:txBody>
          <a:bodyPr wrap="square" rtlCol="0">
            <a:spAutoFit/>
          </a:bodyPr>
          <a:lstStyle/>
          <a:p>
            <a:pPr algn="ctr"/>
            <a:r>
              <a:rPr lang="en-US" sz="4000" b="1" dirty="0" smtClean="0">
                <a:solidFill>
                  <a:schemeClr val="bg1"/>
                </a:solidFill>
              </a:rPr>
              <a:t>Refuge Camps</a:t>
            </a:r>
            <a:endParaRPr lang="en-US" sz="4000" b="1" dirty="0">
              <a:solidFill>
                <a:schemeClr val="bg1"/>
              </a:solidFill>
            </a:endParaRPr>
          </a:p>
        </p:txBody>
      </p:sp>
    </p:spTree>
    <p:extLst>
      <p:ext uri="{BB962C8B-B14F-4D97-AF65-F5344CB8AC3E}">
        <p14:creationId xmlns:p14="http://schemas.microsoft.com/office/powerpoint/2010/main" val="361524309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grpSp>
        <p:nvGrpSpPr>
          <p:cNvPr id="4" name="Group 3"/>
          <p:cNvGrpSpPr/>
          <p:nvPr/>
        </p:nvGrpSpPr>
        <p:grpSpPr>
          <a:xfrm>
            <a:off x="81443" y="1175984"/>
            <a:ext cx="4096133" cy="5570756"/>
            <a:chOff x="-1057" y="1135451"/>
            <a:chExt cx="4096133" cy="5570756"/>
          </a:xfrm>
        </p:grpSpPr>
        <p:sp>
          <p:nvSpPr>
            <p:cNvPr id="11" name="TextBox 10"/>
            <p:cNvSpPr txBox="1"/>
            <p:nvPr/>
          </p:nvSpPr>
          <p:spPr>
            <a:xfrm>
              <a:off x="-1057" y="1135451"/>
              <a:ext cx="4095075" cy="5570756"/>
            </a:xfrm>
            <a:prstGeom prst="rect">
              <a:avLst/>
            </a:prstGeom>
            <a:solidFill>
              <a:schemeClr val="bg1"/>
            </a:solidFill>
            <a:ln w="76200">
              <a:solidFill>
                <a:schemeClr val="tx1"/>
              </a:solidFill>
            </a:ln>
          </p:spPr>
          <p:txBody>
            <a:bodyPr wrap="square" rtlCol="0">
              <a:spAutoFit/>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sz="2000" dirty="0"/>
            </a:p>
            <a:p>
              <a:r>
                <a:rPr lang="en-US" sz="2000" dirty="0" smtClean="0"/>
                <a:t>A </a:t>
              </a:r>
              <a:r>
                <a:rPr lang="en-US" sz="2000" dirty="0"/>
                <a:t>group of refugees waiting to settle into their camps</a:t>
              </a:r>
              <a:r>
                <a:rPr lang="en-US" sz="2000" dirty="0" smtClean="0"/>
                <a:t>.</a:t>
              </a:r>
            </a:p>
            <a:p>
              <a:r>
                <a:rPr lang="en-US" sz="2000" dirty="0" smtClean="0"/>
                <a:t> </a:t>
              </a:r>
              <a:r>
                <a:rPr lang="en-US" sz="2000" dirty="0"/>
                <a:t>The refugee camps lacked basic </a:t>
              </a:r>
              <a:r>
                <a:rPr lang="en-US" sz="2000" dirty="0" smtClean="0"/>
                <a:t>arrangements. </a:t>
              </a:r>
            </a:p>
            <a:p>
              <a:r>
                <a:rPr lang="en-US" sz="2000" dirty="0" smtClean="0"/>
                <a:t>People </a:t>
              </a:r>
              <a:r>
                <a:rPr lang="en-US" sz="2000" dirty="0"/>
                <a:t>used tents, </a:t>
              </a:r>
              <a:endParaRPr lang="en-US" sz="2000" dirty="0" smtClean="0"/>
            </a:p>
            <a:p>
              <a:r>
                <a:rPr lang="en-US" sz="2000" dirty="0" smtClean="0"/>
                <a:t>fabric</a:t>
              </a:r>
              <a:r>
                <a:rPr lang="en-US" sz="2000" dirty="0"/>
                <a:t>, sticks and charpoys to create shelters for themselves</a:t>
              </a:r>
              <a:r>
                <a:rPr lang="en-US" sz="2000" dirty="0" smtClean="0"/>
                <a:t>.</a:t>
              </a:r>
              <a:endParaRPr lang="en-US" sz="2000" dirty="0"/>
            </a:p>
          </p:txBody>
        </p:sp>
        <p:pic>
          <p:nvPicPr>
            <p:cNvPr id="9" name="Picture 8"/>
            <p:cNvPicPr>
              <a:picLocks noChangeAspect="1"/>
            </p:cNvPicPr>
            <p:nvPr/>
          </p:nvPicPr>
          <p:blipFill>
            <a:blip r:embed="rId2"/>
            <a:stretch>
              <a:fillRect/>
            </a:stretch>
          </p:blipFill>
          <p:spPr>
            <a:xfrm>
              <a:off x="0" y="1135451"/>
              <a:ext cx="4095076" cy="2889512"/>
            </a:xfrm>
            <a:prstGeom prst="rect">
              <a:avLst/>
            </a:prstGeom>
          </p:spPr>
        </p:pic>
      </p:grpSp>
      <p:grpSp>
        <p:nvGrpSpPr>
          <p:cNvPr id="5" name="Group 4"/>
          <p:cNvGrpSpPr/>
          <p:nvPr/>
        </p:nvGrpSpPr>
        <p:grpSpPr>
          <a:xfrm>
            <a:off x="4261137" y="1175984"/>
            <a:ext cx="3884469" cy="5570756"/>
            <a:chOff x="4293174" y="1135451"/>
            <a:chExt cx="3884469" cy="5570756"/>
          </a:xfrm>
        </p:grpSpPr>
        <p:sp>
          <p:nvSpPr>
            <p:cNvPr id="18" name="TextBox 17"/>
            <p:cNvSpPr txBox="1"/>
            <p:nvPr/>
          </p:nvSpPr>
          <p:spPr>
            <a:xfrm>
              <a:off x="4293174" y="1135451"/>
              <a:ext cx="3884469" cy="5570756"/>
            </a:xfrm>
            <a:prstGeom prst="rect">
              <a:avLst/>
            </a:prstGeom>
            <a:solidFill>
              <a:schemeClr val="bg1"/>
            </a:solidFill>
            <a:ln w="76200">
              <a:solidFill>
                <a:schemeClr val="tx1"/>
              </a:solidFill>
            </a:ln>
          </p:spPr>
          <p:txBody>
            <a:bodyPr wrap="square" rtlCol="0">
              <a:spAutoFit/>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sz="2000" dirty="0" smtClean="0"/>
            </a:p>
            <a:p>
              <a:r>
                <a:rPr lang="en-US" sz="2000" dirty="0" smtClean="0"/>
                <a:t>Volunteers </a:t>
              </a:r>
              <a:r>
                <a:rPr lang="en-US" sz="2000" dirty="0"/>
                <a:t>are standing at Lahore Railway Station. They were helping the incoming refugees. The refugees' luggage has been piled up and they were waiting to be given a space to settle at a camp</a:t>
              </a:r>
              <a:r>
                <a:rPr lang="en-US" sz="2000" dirty="0" smtClean="0"/>
                <a:t>.</a:t>
              </a:r>
            </a:p>
            <a:p>
              <a:endParaRPr lang="en-US" dirty="0"/>
            </a:p>
          </p:txBody>
        </p:sp>
        <p:pic>
          <p:nvPicPr>
            <p:cNvPr id="16" name="Picture 15"/>
            <p:cNvPicPr>
              <a:picLocks noChangeAspect="1"/>
            </p:cNvPicPr>
            <p:nvPr/>
          </p:nvPicPr>
          <p:blipFill>
            <a:blip r:embed="rId3"/>
            <a:stretch>
              <a:fillRect/>
            </a:stretch>
          </p:blipFill>
          <p:spPr>
            <a:xfrm>
              <a:off x="4293174" y="1135451"/>
              <a:ext cx="3884469" cy="3073704"/>
            </a:xfrm>
            <a:prstGeom prst="rect">
              <a:avLst/>
            </a:prstGeom>
          </p:spPr>
        </p:pic>
      </p:grpSp>
      <p:grpSp>
        <p:nvGrpSpPr>
          <p:cNvPr id="6" name="Group 5"/>
          <p:cNvGrpSpPr/>
          <p:nvPr/>
        </p:nvGrpSpPr>
        <p:grpSpPr>
          <a:xfrm>
            <a:off x="8312727" y="1135451"/>
            <a:ext cx="3792682" cy="5601533"/>
            <a:chOff x="8312727" y="1135451"/>
            <a:chExt cx="3792682" cy="5601533"/>
          </a:xfrm>
        </p:grpSpPr>
        <p:sp>
          <p:nvSpPr>
            <p:cNvPr id="19" name="TextBox 18"/>
            <p:cNvSpPr txBox="1"/>
            <p:nvPr/>
          </p:nvSpPr>
          <p:spPr>
            <a:xfrm>
              <a:off x="8312727" y="1135451"/>
              <a:ext cx="3792682" cy="5601533"/>
            </a:xfrm>
            <a:prstGeom prst="rect">
              <a:avLst/>
            </a:prstGeom>
            <a:solidFill>
              <a:schemeClr val="bg1"/>
            </a:solidFill>
            <a:ln w="76200">
              <a:solidFill>
                <a:schemeClr val="tx1"/>
              </a:solidFill>
            </a:ln>
          </p:spPr>
          <p:txBody>
            <a:bodyPr wrap="square" rtlCol="0">
              <a:spAutoFit/>
            </a:bodyPr>
            <a:lstStyle/>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a:p>
            <a:p>
              <a:endParaRPr lang="en-US" dirty="0" smtClean="0"/>
            </a:p>
            <a:p>
              <a:endParaRPr lang="en-US" dirty="0" smtClean="0"/>
            </a:p>
            <a:p>
              <a:endParaRPr lang="en-US" dirty="0" smtClean="0"/>
            </a:p>
            <a:p>
              <a:r>
                <a:rPr lang="en-US" sz="2000" dirty="0" smtClean="0"/>
                <a:t>Volunteers </a:t>
              </a:r>
              <a:r>
                <a:rPr lang="en-US" sz="2000" dirty="0"/>
                <a:t>distributing water to the refugees at Walton </a:t>
              </a:r>
              <a:r>
                <a:rPr lang="en-US" sz="2000" dirty="0" smtClean="0"/>
                <a:t>camp. They </a:t>
              </a:r>
              <a:r>
                <a:rPr lang="en-US" sz="2000" dirty="0"/>
                <a:t>are on a horse cart suggests that they were distributing huge volumes of water, indicative of the number of people they were helping. Walton was one of the biggest refugee camps in Lahore</a:t>
              </a:r>
              <a:r>
                <a:rPr lang="en-US" sz="2000" dirty="0" smtClean="0"/>
                <a:t>.</a:t>
              </a:r>
              <a:endParaRPr lang="en-US" sz="2000" dirty="0"/>
            </a:p>
          </p:txBody>
        </p:sp>
        <p:pic>
          <p:nvPicPr>
            <p:cNvPr id="21" name="Picture 20"/>
            <p:cNvPicPr>
              <a:picLocks noChangeAspect="1"/>
            </p:cNvPicPr>
            <p:nvPr/>
          </p:nvPicPr>
          <p:blipFill>
            <a:blip r:embed="rId4"/>
            <a:stretch>
              <a:fillRect/>
            </a:stretch>
          </p:blipFill>
          <p:spPr>
            <a:xfrm>
              <a:off x="8312727" y="1135451"/>
              <a:ext cx="3792682" cy="3050598"/>
            </a:xfrm>
            <a:prstGeom prst="rect">
              <a:avLst/>
            </a:prstGeom>
          </p:spPr>
        </p:pic>
      </p:grpSp>
      <p:pic>
        <p:nvPicPr>
          <p:cNvPr id="3" name="Picture 2"/>
          <p:cNvPicPr>
            <a:picLocks noChangeAspect="1"/>
          </p:cNvPicPr>
          <p:nvPr/>
        </p:nvPicPr>
        <p:blipFill>
          <a:blip r:embed="rId5"/>
          <a:stretch>
            <a:fillRect/>
          </a:stretch>
        </p:blipFill>
        <p:spPr>
          <a:xfrm>
            <a:off x="0" y="-49876"/>
            <a:ext cx="12272312" cy="1072989"/>
          </a:xfrm>
          <a:prstGeom prst="rect">
            <a:avLst/>
          </a:prstGeom>
        </p:spPr>
      </p:pic>
    </p:spTree>
    <p:extLst>
      <p:ext uri="{BB962C8B-B14F-4D97-AF65-F5344CB8AC3E}">
        <p14:creationId xmlns:p14="http://schemas.microsoft.com/office/powerpoint/2010/main" val="161512718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fade">
                                      <p:cBhvr>
                                        <p:cTn id="14" dur="1000"/>
                                        <p:tgtEl>
                                          <p:spTgt spid="5"/>
                                        </p:tgtEl>
                                      </p:cBhvr>
                                    </p:animEffect>
                                    <p:anim calcmode="lin" valueType="num">
                                      <p:cBhvr>
                                        <p:cTn id="15" dur="1000" fill="hold"/>
                                        <p:tgtEl>
                                          <p:spTgt spid="5"/>
                                        </p:tgtEl>
                                        <p:attrNameLst>
                                          <p:attrName>ppt_x</p:attrName>
                                        </p:attrNameLst>
                                      </p:cBhvr>
                                      <p:tavLst>
                                        <p:tav tm="0">
                                          <p:val>
                                            <p:strVal val="#ppt_x"/>
                                          </p:val>
                                        </p:tav>
                                        <p:tav tm="100000">
                                          <p:val>
                                            <p:strVal val="#ppt_x"/>
                                          </p:val>
                                        </p:tav>
                                      </p:tavLst>
                                    </p:anim>
                                    <p:anim calcmode="lin" valueType="num">
                                      <p:cBhvr>
                                        <p:cTn id="16"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3" name="TextBox 2"/>
          <p:cNvSpPr txBox="1"/>
          <p:nvPr/>
        </p:nvSpPr>
        <p:spPr>
          <a:xfrm>
            <a:off x="297292" y="159302"/>
            <a:ext cx="11021961" cy="707886"/>
          </a:xfrm>
          <a:prstGeom prst="rect">
            <a:avLst/>
          </a:prstGeom>
          <a:solidFill>
            <a:schemeClr val="tx1"/>
          </a:solidFill>
          <a:ln w="76200">
            <a:solidFill>
              <a:schemeClr val="bg1"/>
            </a:solidFill>
          </a:ln>
        </p:spPr>
        <p:txBody>
          <a:bodyPr wrap="square" rtlCol="0">
            <a:spAutoFit/>
          </a:bodyPr>
          <a:lstStyle/>
          <a:p>
            <a:r>
              <a:rPr lang="en-US" sz="4000" b="1" dirty="0" smtClean="0">
                <a:solidFill>
                  <a:schemeClr val="bg1"/>
                </a:solidFill>
              </a:rPr>
              <a:t>Silent Warriors</a:t>
            </a:r>
            <a:r>
              <a:rPr lang="en-US" sz="4000" b="1" dirty="0">
                <a:solidFill>
                  <a:schemeClr val="bg1"/>
                </a:solidFill>
              </a:rPr>
              <a:t>: The Women of Partition</a:t>
            </a:r>
            <a:r>
              <a:rPr lang="en-US" sz="4000" b="1" dirty="0" smtClean="0">
                <a:solidFill>
                  <a:schemeClr val="bg1"/>
                </a:solidFill>
              </a:rPr>
              <a:t>:</a:t>
            </a:r>
            <a:endParaRPr lang="en-US" sz="4000" b="1" dirty="0">
              <a:solidFill>
                <a:schemeClr val="bg1"/>
              </a:solidFill>
            </a:endParaRPr>
          </a:p>
        </p:txBody>
      </p:sp>
      <p:grpSp>
        <p:nvGrpSpPr>
          <p:cNvPr id="9" name="Group 8"/>
          <p:cNvGrpSpPr/>
          <p:nvPr/>
        </p:nvGrpSpPr>
        <p:grpSpPr>
          <a:xfrm>
            <a:off x="119271" y="1154799"/>
            <a:ext cx="4040326" cy="5693866"/>
            <a:chOff x="138381" y="1068361"/>
            <a:chExt cx="4040326" cy="5693866"/>
          </a:xfrm>
        </p:grpSpPr>
        <p:sp>
          <p:nvSpPr>
            <p:cNvPr id="2" name="TextBox 1"/>
            <p:cNvSpPr txBox="1"/>
            <p:nvPr/>
          </p:nvSpPr>
          <p:spPr>
            <a:xfrm>
              <a:off x="138381" y="1068361"/>
              <a:ext cx="4040326" cy="5693866"/>
            </a:xfrm>
            <a:prstGeom prst="rect">
              <a:avLst/>
            </a:prstGeom>
            <a:solidFill>
              <a:schemeClr val="bg1"/>
            </a:solidFill>
            <a:ln w="76200">
              <a:solidFill>
                <a:schemeClr val="tx1"/>
              </a:solidFill>
            </a:ln>
          </p:spPr>
          <p:txBody>
            <a:bodyPr wrap="square" rtlCol="0">
              <a:spAutoFit/>
            </a:bodyPr>
            <a:lstStyle/>
            <a:p>
              <a:endParaRPr lang="en-US" dirty="0" smtClean="0"/>
            </a:p>
            <a:p>
              <a:endParaRPr lang="en-US" dirty="0"/>
            </a:p>
            <a:p>
              <a:endParaRPr lang="en-US" dirty="0" smtClean="0"/>
            </a:p>
            <a:p>
              <a:endParaRPr lang="en-US" dirty="0"/>
            </a:p>
            <a:p>
              <a:endParaRPr lang="en-US" dirty="0" smtClean="0"/>
            </a:p>
            <a:p>
              <a:endParaRPr lang="en-US" dirty="0" smtClean="0"/>
            </a:p>
            <a:p>
              <a:endParaRPr lang="en-US" dirty="0"/>
            </a:p>
            <a:p>
              <a:endParaRPr lang="en-US" dirty="0" smtClean="0"/>
            </a:p>
            <a:p>
              <a:r>
                <a:rPr lang="en-US" sz="2000" dirty="0" smtClean="0"/>
                <a:t>Women </a:t>
              </a:r>
              <a:r>
                <a:rPr lang="en-US" sz="2000" dirty="0"/>
                <a:t>were among the worst affected victims of Partition</a:t>
              </a:r>
              <a:r>
                <a:rPr lang="en-US" sz="2000" dirty="0" smtClean="0"/>
                <a:t>.</a:t>
              </a:r>
            </a:p>
            <a:p>
              <a:r>
                <a:rPr lang="en-US" sz="2000" dirty="0" smtClean="0"/>
                <a:t>Many </a:t>
              </a:r>
              <a:r>
                <a:rPr lang="en-US" sz="2000" dirty="0"/>
                <a:t>of the abducted women were forcefully converted to the abductors' religion, who also often married them against their will</a:t>
              </a:r>
              <a:r>
                <a:rPr lang="en-US" sz="2000" dirty="0" smtClean="0"/>
                <a:t>.</a:t>
              </a:r>
              <a:r>
                <a:rPr lang="en-US" sz="2000" dirty="0"/>
                <a:t> There are several accounts of women and girls giving up their own lives by jumping into wells, choosing death over the fate that may have awaited them otherwise. </a:t>
              </a:r>
            </a:p>
          </p:txBody>
        </p:sp>
        <p:pic>
          <p:nvPicPr>
            <p:cNvPr id="6" name="Picture 5"/>
            <p:cNvPicPr>
              <a:picLocks noChangeAspect="1"/>
            </p:cNvPicPr>
            <p:nvPr/>
          </p:nvPicPr>
          <p:blipFill>
            <a:blip r:embed="rId2"/>
            <a:stretch>
              <a:fillRect/>
            </a:stretch>
          </p:blipFill>
          <p:spPr>
            <a:xfrm>
              <a:off x="138381" y="1068361"/>
              <a:ext cx="4040326" cy="2248045"/>
            </a:xfrm>
            <a:prstGeom prst="rect">
              <a:avLst/>
            </a:prstGeom>
          </p:spPr>
        </p:pic>
      </p:grpSp>
      <p:grpSp>
        <p:nvGrpSpPr>
          <p:cNvPr id="11" name="Group 10"/>
          <p:cNvGrpSpPr/>
          <p:nvPr/>
        </p:nvGrpSpPr>
        <p:grpSpPr>
          <a:xfrm>
            <a:off x="4338503" y="1137670"/>
            <a:ext cx="3794077" cy="5632311"/>
            <a:chOff x="4004502" y="1068361"/>
            <a:chExt cx="3794077" cy="5632311"/>
          </a:xfrm>
        </p:grpSpPr>
        <p:sp>
          <p:nvSpPr>
            <p:cNvPr id="4" name="TextBox 3"/>
            <p:cNvSpPr txBox="1"/>
            <p:nvPr/>
          </p:nvSpPr>
          <p:spPr>
            <a:xfrm>
              <a:off x="4004503" y="1068361"/>
              <a:ext cx="3794076" cy="5632311"/>
            </a:xfrm>
            <a:prstGeom prst="rect">
              <a:avLst/>
            </a:prstGeom>
            <a:solidFill>
              <a:schemeClr val="bg1"/>
            </a:solidFill>
            <a:ln w="76200">
              <a:solidFill>
                <a:schemeClr val="tx1"/>
              </a:solidFill>
            </a:ln>
          </p:spPr>
          <p:txBody>
            <a:bodyPr wrap="square" rtlCol="0">
              <a:spAutoFit/>
            </a:bodyPr>
            <a:lstStyle/>
            <a:p>
              <a:endParaRPr lang="en-US" sz="2000" dirty="0" smtClean="0"/>
            </a:p>
            <a:p>
              <a:endParaRPr lang="en-US" sz="2000" dirty="0"/>
            </a:p>
            <a:p>
              <a:endParaRPr lang="en-US" sz="2000" dirty="0" smtClean="0"/>
            </a:p>
            <a:p>
              <a:endParaRPr lang="en-US" sz="2000" dirty="0"/>
            </a:p>
            <a:p>
              <a:endParaRPr lang="en-US" sz="2000" dirty="0" smtClean="0"/>
            </a:p>
            <a:p>
              <a:endParaRPr lang="en-US" sz="2000" dirty="0"/>
            </a:p>
            <a:p>
              <a:endParaRPr lang="en-US" sz="2000" dirty="0" smtClean="0"/>
            </a:p>
            <a:p>
              <a:endParaRPr lang="en-US" sz="2000" dirty="0"/>
            </a:p>
            <a:p>
              <a:endParaRPr lang="en-US" sz="2000" dirty="0" smtClean="0"/>
            </a:p>
            <a:p>
              <a:r>
                <a:rPr lang="en-US" sz="2000" dirty="0" smtClean="0"/>
                <a:t>The injured woman lamenting her fate, perhaps rubbing off tears, or trying to hide her face.</a:t>
              </a:r>
              <a:br>
                <a:rPr lang="en-US" sz="2000" dirty="0" smtClean="0"/>
              </a:br>
              <a:r>
                <a:rPr lang="en-US" sz="2000" dirty="0" smtClean="0"/>
                <a:t>Many refugees were in dire need of medical care upon arrival at the camps.</a:t>
              </a:r>
              <a:r>
                <a:rPr lang="en-US" sz="2000" dirty="0"/>
                <a:t> </a:t>
              </a:r>
              <a:endParaRPr lang="en-US" sz="2000" dirty="0" smtClean="0"/>
            </a:p>
            <a:p>
              <a:r>
                <a:rPr lang="en-US" sz="2000" dirty="0" smtClean="0"/>
                <a:t>A </a:t>
              </a:r>
              <a:r>
                <a:rPr lang="en-US" sz="2000" dirty="0"/>
                <a:t>woman among the refugees exposing her body to show the bruises she has endured</a:t>
              </a:r>
              <a:r>
                <a:rPr lang="en-US" sz="2000" dirty="0" smtClean="0"/>
                <a:t>.</a:t>
              </a:r>
            </a:p>
          </p:txBody>
        </p:sp>
        <p:pic>
          <p:nvPicPr>
            <p:cNvPr id="7" name="Picture 6"/>
            <p:cNvPicPr>
              <a:picLocks noChangeAspect="1"/>
            </p:cNvPicPr>
            <p:nvPr/>
          </p:nvPicPr>
          <p:blipFill>
            <a:blip r:embed="rId3"/>
            <a:stretch>
              <a:fillRect/>
            </a:stretch>
          </p:blipFill>
          <p:spPr>
            <a:xfrm>
              <a:off x="4004502" y="1124022"/>
              <a:ext cx="3794076" cy="2630182"/>
            </a:xfrm>
            <a:prstGeom prst="rect">
              <a:avLst/>
            </a:prstGeom>
          </p:spPr>
        </p:pic>
      </p:grpSp>
      <p:grpSp>
        <p:nvGrpSpPr>
          <p:cNvPr id="12" name="Group 11"/>
          <p:cNvGrpSpPr/>
          <p:nvPr/>
        </p:nvGrpSpPr>
        <p:grpSpPr>
          <a:xfrm>
            <a:off x="8311487" y="1124022"/>
            <a:ext cx="3777640" cy="5663089"/>
            <a:chOff x="8311487" y="1068361"/>
            <a:chExt cx="3777640" cy="5663089"/>
          </a:xfrm>
        </p:grpSpPr>
        <p:sp>
          <p:nvSpPr>
            <p:cNvPr id="5" name="TextBox 4"/>
            <p:cNvSpPr txBox="1"/>
            <p:nvPr/>
          </p:nvSpPr>
          <p:spPr>
            <a:xfrm>
              <a:off x="8311487" y="1068361"/>
              <a:ext cx="3777640" cy="5663089"/>
            </a:xfrm>
            <a:prstGeom prst="rect">
              <a:avLst/>
            </a:prstGeom>
            <a:solidFill>
              <a:schemeClr val="bg1"/>
            </a:solidFill>
            <a:ln w="76200">
              <a:solidFill>
                <a:schemeClr val="tx1"/>
              </a:solidFill>
            </a:ln>
          </p:spPr>
          <p:txBody>
            <a:bodyPr wrap="square" rtlCol="0">
              <a:spAutoFit/>
            </a:bodyPr>
            <a:lstStyle/>
            <a:p>
              <a:endParaRPr lang="en-US" dirty="0" smtClean="0"/>
            </a:p>
            <a:p>
              <a:endParaRPr lang="en-US" dirty="0"/>
            </a:p>
            <a:p>
              <a:endParaRPr lang="en-US" dirty="0" smtClean="0"/>
            </a:p>
            <a:p>
              <a:endParaRPr lang="en-US" dirty="0"/>
            </a:p>
            <a:p>
              <a:endParaRPr lang="en-US" dirty="0" smtClean="0"/>
            </a:p>
            <a:p>
              <a:endParaRPr lang="en-US" dirty="0" smtClean="0"/>
            </a:p>
            <a:p>
              <a:endParaRPr lang="en-US" dirty="0"/>
            </a:p>
            <a:p>
              <a:endParaRPr lang="en-US" dirty="0"/>
            </a:p>
            <a:p>
              <a:r>
                <a:rPr lang="en-US" dirty="0"/>
                <a:t/>
              </a:r>
              <a:br>
                <a:rPr lang="en-US" dirty="0"/>
              </a:br>
              <a:r>
                <a:rPr lang="en-US" sz="2000" dirty="0"/>
                <a:t>A group of female refugees with their children. Both the women and children are in a bad state with torn or no clothes at all. They seem to have taken shelter in one of the then recently evacuated properties, abandoned by those who left for </a:t>
              </a:r>
              <a:r>
                <a:rPr lang="en-US" sz="2000" dirty="0" smtClean="0"/>
                <a:t>India.</a:t>
              </a:r>
            </a:p>
            <a:p>
              <a:r>
                <a:rPr lang="en-US" sz="2000" dirty="0" smtClean="0"/>
                <a:t>Many women also gave birth to children in camps.</a:t>
              </a:r>
            </a:p>
          </p:txBody>
        </p:sp>
        <p:pic>
          <p:nvPicPr>
            <p:cNvPr id="8" name="Picture 7"/>
            <p:cNvPicPr>
              <a:picLocks noChangeAspect="1"/>
            </p:cNvPicPr>
            <p:nvPr/>
          </p:nvPicPr>
          <p:blipFill>
            <a:blip r:embed="rId4"/>
            <a:stretch>
              <a:fillRect/>
            </a:stretch>
          </p:blipFill>
          <p:spPr>
            <a:xfrm>
              <a:off x="8356803" y="1082009"/>
              <a:ext cx="3732323" cy="2425466"/>
            </a:xfrm>
            <a:prstGeom prst="rect">
              <a:avLst/>
            </a:prstGeom>
          </p:spPr>
        </p:pic>
      </p:grpSp>
    </p:spTree>
    <p:extLst>
      <p:ext uri="{BB962C8B-B14F-4D97-AF65-F5344CB8AC3E}">
        <p14:creationId xmlns:p14="http://schemas.microsoft.com/office/powerpoint/2010/main" val="236927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additive="base">
                                        <p:cTn id="13" dur="500" fill="hold"/>
                                        <p:tgtEl>
                                          <p:spTgt spid="11"/>
                                        </p:tgtEl>
                                        <p:attrNameLst>
                                          <p:attrName>ppt_x</p:attrName>
                                        </p:attrNameLst>
                                      </p:cBhvr>
                                      <p:tavLst>
                                        <p:tav tm="0">
                                          <p:val>
                                            <p:strVal val="#ppt_x"/>
                                          </p:val>
                                        </p:tav>
                                        <p:tav tm="100000">
                                          <p:val>
                                            <p:strVal val="#ppt_x"/>
                                          </p:val>
                                        </p:tav>
                                      </p:tavLst>
                                    </p:anim>
                                    <p:anim calcmode="lin" valueType="num">
                                      <p:cBhvr additive="base">
                                        <p:cTn id="14"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3" name="TextBox 2"/>
          <p:cNvSpPr txBox="1"/>
          <p:nvPr/>
        </p:nvSpPr>
        <p:spPr>
          <a:xfrm>
            <a:off x="0" y="198284"/>
            <a:ext cx="11769213" cy="707886"/>
          </a:xfrm>
          <a:prstGeom prst="rect">
            <a:avLst/>
          </a:prstGeom>
          <a:solidFill>
            <a:schemeClr val="tx1"/>
          </a:solidFill>
          <a:ln w="76200">
            <a:solidFill>
              <a:schemeClr val="bg1"/>
            </a:solidFill>
          </a:ln>
        </p:spPr>
        <p:txBody>
          <a:bodyPr wrap="square" rtlCol="0">
            <a:spAutoFit/>
          </a:bodyPr>
          <a:lstStyle/>
          <a:p>
            <a:r>
              <a:rPr lang="en-US" sz="4000" b="1" dirty="0" smtClean="0">
                <a:solidFill>
                  <a:schemeClr val="bg1"/>
                </a:solidFill>
              </a:rPr>
              <a:t>AFTER EFFECTS OF MIGRATION</a:t>
            </a:r>
            <a:endParaRPr lang="en-US" sz="4000" b="1" dirty="0">
              <a:solidFill>
                <a:schemeClr val="bg1"/>
              </a:solidFill>
            </a:endParaRPr>
          </a:p>
        </p:txBody>
      </p:sp>
      <p:sp>
        <p:nvSpPr>
          <p:cNvPr id="4" name="TextBox 3"/>
          <p:cNvSpPr txBox="1"/>
          <p:nvPr/>
        </p:nvSpPr>
        <p:spPr>
          <a:xfrm>
            <a:off x="366660" y="1164134"/>
            <a:ext cx="11495140" cy="5262979"/>
          </a:xfrm>
          <a:prstGeom prst="rect">
            <a:avLst/>
          </a:prstGeom>
          <a:solidFill>
            <a:schemeClr val="bg1"/>
          </a:solidFill>
          <a:ln w="76200">
            <a:solidFill>
              <a:schemeClr val="tx1"/>
            </a:solidFill>
          </a:ln>
        </p:spPr>
        <p:txBody>
          <a:bodyPr wrap="square" rtlCol="0">
            <a:spAutoFit/>
          </a:bodyPr>
          <a:lstStyle/>
          <a:p>
            <a:pPr marL="457200" indent="-457200">
              <a:buFont typeface="Wingdings" panose="05000000000000000000" pitchFamily="2" charset="2"/>
              <a:buChar char="Ø"/>
            </a:pPr>
            <a:r>
              <a:rPr lang="en-US" sz="2800" dirty="0" smtClean="0"/>
              <a:t>Lack of hospitals.</a:t>
            </a:r>
          </a:p>
          <a:p>
            <a:pPr marL="457200" indent="-457200">
              <a:buFont typeface="Wingdings" panose="05000000000000000000" pitchFamily="2" charset="2"/>
              <a:buChar char="Ø"/>
            </a:pPr>
            <a:r>
              <a:rPr lang="en-US" sz="2800" dirty="0" smtClean="0"/>
              <a:t>Spreading of various diseases.</a:t>
            </a:r>
          </a:p>
          <a:p>
            <a:pPr marL="285750" indent="-285750">
              <a:buFont typeface="Wingdings" panose="05000000000000000000" pitchFamily="2" charset="2"/>
              <a:buChar char="Ø"/>
            </a:pPr>
            <a:r>
              <a:rPr lang="en-US" sz="2800" dirty="0" smtClean="0"/>
              <a:t>Shortage of clothes, beds and shelters.</a:t>
            </a:r>
          </a:p>
          <a:p>
            <a:pPr marL="285750" indent="-285750">
              <a:buFont typeface="Wingdings" panose="05000000000000000000" pitchFamily="2" charset="2"/>
              <a:buChar char="Ø"/>
            </a:pPr>
            <a:r>
              <a:rPr lang="en-US" sz="2800" dirty="0" smtClean="0"/>
              <a:t>A lot of economical crisis due to the injustice division of subcontinent, all </a:t>
            </a:r>
            <a:r>
              <a:rPr lang="en-US" sz="2800" dirty="0" err="1" smtClean="0"/>
              <a:t>indrustrial</a:t>
            </a:r>
            <a:r>
              <a:rPr lang="en-US" sz="2800" dirty="0" smtClean="0"/>
              <a:t> areas were allocated to India.</a:t>
            </a:r>
          </a:p>
          <a:p>
            <a:pPr marL="285750" indent="-285750">
              <a:buFont typeface="Wingdings" panose="05000000000000000000" pitchFamily="2" charset="2"/>
              <a:buChar char="Ø"/>
            </a:pPr>
            <a:r>
              <a:rPr lang="en-US" sz="2800" dirty="0" smtClean="0"/>
              <a:t>Conflict of water as rivers were coming from India and they stopped water supply.</a:t>
            </a:r>
          </a:p>
          <a:p>
            <a:pPr marL="285750" indent="-285750">
              <a:buFont typeface="Wingdings" panose="05000000000000000000" pitchFamily="2" charset="2"/>
              <a:buChar char="Ø"/>
            </a:pPr>
            <a:r>
              <a:rPr lang="en-US" sz="2800" dirty="0" smtClean="0"/>
              <a:t>Shortage of educational institutes.</a:t>
            </a:r>
          </a:p>
          <a:p>
            <a:pPr marL="285750" indent="-285750">
              <a:buFont typeface="Wingdings" panose="05000000000000000000" pitchFamily="2" charset="2"/>
              <a:buChar char="Ø"/>
            </a:pPr>
            <a:r>
              <a:rPr lang="en-US" sz="2800" dirty="0" smtClean="0"/>
              <a:t>Difficulty in official work as, </a:t>
            </a:r>
            <a:r>
              <a:rPr lang="en-US" sz="2800" dirty="0" err="1" smtClean="0"/>
              <a:t>Britisher</a:t>
            </a:r>
            <a:r>
              <a:rPr lang="en-US" sz="2800" dirty="0" smtClean="0"/>
              <a:t> and Indian officers burnt the official records and offices.</a:t>
            </a:r>
          </a:p>
          <a:p>
            <a:pPr marL="285750" indent="-285750">
              <a:buFont typeface="Wingdings" panose="05000000000000000000" pitchFamily="2" charset="2"/>
              <a:buChar char="Ø"/>
            </a:pPr>
            <a:r>
              <a:rPr lang="en-US" sz="2800" dirty="0" smtClean="0"/>
              <a:t>Ethnical problems due to migration.</a:t>
            </a:r>
          </a:p>
          <a:p>
            <a:pPr marL="285750" indent="-285750">
              <a:buFont typeface="Wingdings" panose="05000000000000000000" pitchFamily="2" charset="2"/>
              <a:buChar char="Ø"/>
            </a:pPr>
            <a:r>
              <a:rPr lang="en-US" sz="2800" dirty="0" smtClean="0"/>
              <a:t>Language issues in west and east Pakistan.</a:t>
            </a:r>
          </a:p>
        </p:txBody>
      </p:sp>
    </p:spTree>
    <p:extLst>
      <p:ext uri="{BB962C8B-B14F-4D97-AF65-F5344CB8AC3E}">
        <p14:creationId xmlns:p14="http://schemas.microsoft.com/office/powerpoint/2010/main" val="1049200075"/>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1599" y="954701"/>
            <a:ext cx="4200312" cy="4658152"/>
          </a:xfrm>
          <a:prstGeom prst="rect">
            <a:avLst/>
          </a:prstGeom>
        </p:spPr>
      </p:pic>
      <p:pic>
        <p:nvPicPr>
          <p:cNvPr id="3" name="Picture 2"/>
          <p:cNvPicPr>
            <a:picLocks noChangeAspect="1"/>
          </p:cNvPicPr>
          <p:nvPr/>
        </p:nvPicPr>
        <p:blipFill>
          <a:blip r:embed="rId3"/>
          <a:stretch>
            <a:fillRect/>
          </a:stretch>
        </p:blipFill>
        <p:spPr>
          <a:xfrm>
            <a:off x="4201911" y="1011425"/>
            <a:ext cx="4219902" cy="4544703"/>
          </a:xfrm>
          <a:prstGeom prst="rect">
            <a:avLst/>
          </a:prstGeom>
        </p:spPr>
      </p:pic>
      <p:pic>
        <p:nvPicPr>
          <p:cNvPr id="5" name="Picture 4"/>
          <p:cNvPicPr>
            <a:picLocks noChangeAspect="1"/>
          </p:cNvPicPr>
          <p:nvPr/>
        </p:nvPicPr>
        <p:blipFill>
          <a:blip r:embed="rId4"/>
          <a:stretch>
            <a:fillRect/>
          </a:stretch>
        </p:blipFill>
        <p:spPr>
          <a:xfrm>
            <a:off x="8421813" y="1011425"/>
            <a:ext cx="3770187" cy="4544704"/>
          </a:xfrm>
          <a:prstGeom prst="rect">
            <a:avLst/>
          </a:prstGeom>
        </p:spPr>
      </p:pic>
      <p:sp>
        <p:nvSpPr>
          <p:cNvPr id="6" name="TextBox 5"/>
          <p:cNvSpPr txBox="1"/>
          <p:nvPr/>
        </p:nvSpPr>
        <p:spPr>
          <a:xfrm>
            <a:off x="177421" y="5590668"/>
            <a:ext cx="3753134" cy="1200329"/>
          </a:xfrm>
          <a:prstGeom prst="rect">
            <a:avLst/>
          </a:prstGeom>
          <a:noFill/>
        </p:spPr>
        <p:txBody>
          <a:bodyPr wrap="square" rtlCol="0">
            <a:spAutoFit/>
          </a:bodyPr>
          <a:lstStyle/>
          <a:p>
            <a:r>
              <a:rPr lang="en-US" sz="3600" b="1" dirty="0" smtClean="0"/>
              <a:t>People waiting for food</a:t>
            </a:r>
            <a:endParaRPr lang="en-US" sz="3600" b="1" dirty="0"/>
          </a:p>
        </p:txBody>
      </p:sp>
      <p:sp>
        <p:nvSpPr>
          <p:cNvPr id="7" name="TextBox 6"/>
          <p:cNvSpPr txBox="1"/>
          <p:nvPr/>
        </p:nvSpPr>
        <p:spPr>
          <a:xfrm>
            <a:off x="4377733" y="5529112"/>
            <a:ext cx="3411940" cy="1200329"/>
          </a:xfrm>
          <a:prstGeom prst="rect">
            <a:avLst/>
          </a:prstGeom>
          <a:noFill/>
        </p:spPr>
        <p:txBody>
          <a:bodyPr wrap="square" rtlCol="0">
            <a:spAutoFit/>
          </a:bodyPr>
          <a:lstStyle/>
          <a:p>
            <a:r>
              <a:rPr lang="en-US" sz="3600" b="1" dirty="0" smtClean="0"/>
              <a:t>People while migrating</a:t>
            </a:r>
            <a:endParaRPr lang="en-US" sz="3600" b="1" dirty="0"/>
          </a:p>
        </p:txBody>
      </p:sp>
      <p:sp>
        <p:nvSpPr>
          <p:cNvPr id="8" name="TextBox 7"/>
          <p:cNvSpPr txBox="1"/>
          <p:nvPr/>
        </p:nvSpPr>
        <p:spPr>
          <a:xfrm>
            <a:off x="8659500" y="5556128"/>
            <a:ext cx="3179928" cy="1200329"/>
          </a:xfrm>
          <a:prstGeom prst="rect">
            <a:avLst/>
          </a:prstGeom>
          <a:noFill/>
        </p:spPr>
        <p:txBody>
          <a:bodyPr wrap="square" rtlCol="0">
            <a:spAutoFit/>
          </a:bodyPr>
          <a:lstStyle/>
          <a:p>
            <a:r>
              <a:rPr lang="en-US" sz="3600" b="1" dirty="0" smtClean="0"/>
              <a:t>People waiting for shelter</a:t>
            </a:r>
            <a:endParaRPr lang="en-US" sz="3600" b="1" dirty="0"/>
          </a:p>
        </p:txBody>
      </p:sp>
      <p:sp>
        <p:nvSpPr>
          <p:cNvPr id="9" name="TextBox 8"/>
          <p:cNvSpPr txBox="1"/>
          <p:nvPr/>
        </p:nvSpPr>
        <p:spPr>
          <a:xfrm>
            <a:off x="1599" y="191069"/>
            <a:ext cx="12190401" cy="707886"/>
          </a:xfrm>
          <a:prstGeom prst="rect">
            <a:avLst/>
          </a:prstGeom>
          <a:solidFill>
            <a:schemeClr val="tx1"/>
          </a:solidFill>
          <a:ln w="76200">
            <a:solidFill>
              <a:schemeClr val="bg1"/>
            </a:solidFill>
          </a:ln>
        </p:spPr>
        <p:txBody>
          <a:bodyPr wrap="square" rtlCol="0">
            <a:spAutoFit/>
          </a:bodyPr>
          <a:lstStyle/>
          <a:p>
            <a:r>
              <a:rPr lang="en-US" sz="4000" b="1" dirty="0" smtClean="0">
                <a:solidFill>
                  <a:schemeClr val="bg1"/>
                </a:solidFill>
              </a:rPr>
              <a:t>SOME PICRURES OF MIGRATION 1947</a:t>
            </a:r>
            <a:endParaRPr lang="en-US" sz="4000" b="1" dirty="0">
              <a:solidFill>
                <a:schemeClr val="bg1"/>
              </a:solidFill>
            </a:endParaRPr>
          </a:p>
        </p:txBody>
      </p:sp>
    </p:spTree>
    <p:extLst>
      <p:ext uri="{BB962C8B-B14F-4D97-AF65-F5344CB8AC3E}">
        <p14:creationId xmlns:p14="http://schemas.microsoft.com/office/powerpoint/2010/main" val="27191667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additive="base">
                                        <p:cTn id="13" dur="500" fill="hold"/>
                                        <p:tgtEl>
                                          <p:spTgt spid="3"/>
                                        </p:tgtEl>
                                        <p:attrNameLst>
                                          <p:attrName>ppt_x</p:attrName>
                                        </p:attrNameLst>
                                      </p:cBhvr>
                                      <p:tavLst>
                                        <p:tav tm="0">
                                          <p:val>
                                            <p:strVal val="#ppt_x"/>
                                          </p:val>
                                        </p:tav>
                                        <p:tav tm="100000">
                                          <p:val>
                                            <p:strVal val="#ppt_x"/>
                                          </p:val>
                                        </p:tav>
                                      </p:tavLst>
                                    </p:anim>
                                    <p:anim calcmode="lin" valueType="num">
                                      <p:cBhvr additive="base">
                                        <p:cTn id="14"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ppt_x"/>
                                          </p:val>
                                        </p:tav>
                                        <p:tav tm="100000">
                                          <p:val>
                                            <p:strVal val="#ppt_x"/>
                                          </p:val>
                                        </p:tav>
                                      </p:tavLst>
                                    </p:anim>
                                    <p:anim calcmode="lin" valueType="num">
                                      <p:cBhvr additive="base">
                                        <p:cTn id="20"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2" name="TextBox 1"/>
          <p:cNvSpPr txBox="1"/>
          <p:nvPr/>
        </p:nvSpPr>
        <p:spPr>
          <a:xfrm>
            <a:off x="0" y="292100"/>
            <a:ext cx="12192000" cy="707886"/>
          </a:xfrm>
          <a:prstGeom prst="rect">
            <a:avLst/>
          </a:prstGeom>
          <a:solidFill>
            <a:schemeClr val="tx1"/>
          </a:solidFill>
          <a:ln w="76200">
            <a:solidFill>
              <a:schemeClr val="bg1"/>
            </a:solidFill>
          </a:ln>
        </p:spPr>
        <p:txBody>
          <a:bodyPr wrap="square" rtlCol="0">
            <a:spAutoFit/>
          </a:bodyPr>
          <a:lstStyle/>
          <a:p>
            <a:r>
              <a:rPr lang="en-US" sz="4000" b="1" dirty="0" smtClean="0">
                <a:solidFill>
                  <a:schemeClr val="bg1"/>
                </a:solidFill>
              </a:rPr>
              <a:t>SOLUTIONS MADE TO ASSIST PEOPLE</a:t>
            </a:r>
            <a:endParaRPr lang="en-US" sz="4000" b="1" dirty="0">
              <a:solidFill>
                <a:schemeClr val="bg1"/>
              </a:solidFill>
            </a:endParaRPr>
          </a:p>
        </p:txBody>
      </p:sp>
      <p:sp>
        <p:nvSpPr>
          <p:cNvPr id="3" name="TextBox 2"/>
          <p:cNvSpPr txBox="1"/>
          <p:nvPr/>
        </p:nvSpPr>
        <p:spPr>
          <a:xfrm>
            <a:off x="431800" y="1562100"/>
            <a:ext cx="10807700" cy="5109091"/>
          </a:xfrm>
          <a:prstGeom prst="rect">
            <a:avLst/>
          </a:prstGeom>
          <a:solidFill>
            <a:schemeClr val="bg1"/>
          </a:solidFill>
          <a:ln w="76200">
            <a:solidFill>
              <a:schemeClr val="tx1"/>
            </a:solidFill>
          </a:ln>
        </p:spPr>
        <p:txBody>
          <a:bodyPr wrap="square" rtlCol="0">
            <a:spAutoFit/>
          </a:bodyPr>
          <a:lstStyle/>
          <a:p>
            <a:pPr marL="285750" indent="-285750">
              <a:buFont typeface="Wingdings" panose="05000000000000000000" pitchFamily="2" charset="2"/>
              <a:buChar char="Ø"/>
            </a:pPr>
            <a:r>
              <a:rPr lang="en-US" sz="2800" dirty="0" smtClean="0"/>
              <a:t>The </a:t>
            </a:r>
            <a:r>
              <a:rPr lang="en-US" sz="2800" dirty="0"/>
              <a:t>hospital appears to have been set up in a verandah of a building with no doors. The open space has been covered with dark fabric and patients are waiting outside.</a:t>
            </a:r>
            <a:endParaRPr lang="en-US" sz="2800" dirty="0" smtClean="0"/>
          </a:p>
          <a:p>
            <a:pPr marL="285750" indent="-285750">
              <a:buFont typeface="Wingdings" panose="05000000000000000000" pitchFamily="2" charset="2"/>
              <a:buChar char="Ø"/>
            </a:pPr>
            <a:r>
              <a:rPr lang="en-US" sz="2800" dirty="0"/>
              <a:t> Each household was given a ration card. Often families who lost loved ones at the camp did not declare their demise fearing a cut in ration. Usually volunteers were drawn from those who could read and write from amongst the refugees to assist with the rationing</a:t>
            </a:r>
            <a:r>
              <a:rPr lang="en-US" sz="2800" dirty="0" smtClean="0"/>
              <a:t>.</a:t>
            </a:r>
          </a:p>
          <a:p>
            <a:pPr marL="285750" indent="-285750">
              <a:buFont typeface="Wingdings" panose="05000000000000000000" pitchFamily="2" charset="2"/>
              <a:buChar char="Ø"/>
            </a:pPr>
            <a:r>
              <a:rPr lang="en-US" sz="2800" dirty="0" smtClean="0"/>
              <a:t>Clothes were being distributed by different volunteers.</a:t>
            </a:r>
          </a:p>
          <a:p>
            <a:pPr marL="285750" indent="-285750">
              <a:buFont typeface="Wingdings" panose="05000000000000000000" pitchFamily="2" charset="2"/>
              <a:buChar char="Ø"/>
            </a:pPr>
            <a:r>
              <a:rPr lang="en-US" sz="2800" dirty="0" smtClean="0"/>
              <a:t>Starting to build different </a:t>
            </a:r>
            <a:r>
              <a:rPr lang="en-US" sz="2800" dirty="0" err="1" smtClean="0"/>
              <a:t>indrustries</a:t>
            </a:r>
            <a:r>
              <a:rPr lang="en-US" sz="2800" dirty="0" smtClean="0"/>
              <a:t> .</a:t>
            </a:r>
          </a:p>
          <a:p>
            <a:pPr marL="285750" indent="-285750">
              <a:buFont typeface="Wingdings" panose="05000000000000000000" pitchFamily="2" charset="2"/>
              <a:buChar char="Ø"/>
            </a:pPr>
            <a:r>
              <a:rPr lang="en-US" sz="2800" dirty="0" smtClean="0"/>
              <a:t>Educational institutes were made under open sky.</a:t>
            </a:r>
          </a:p>
          <a:p>
            <a:pPr marL="285750" indent="-285750">
              <a:buFont typeface="Wingdings" panose="05000000000000000000" pitchFamily="2" charset="2"/>
              <a:buChar char="Ø"/>
            </a:pPr>
            <a:r>
              <a:rPr lang="en-US" sz="2800" dirty="0" smtClean="0"/>
              <a:t>Officers starts working by sitting outside under sky.</a:t>
            </a:r>
          </a:p>
          <a:p>
            <a:pPr marL="285750" indent="-285750">
              <a:buFont typeface="Wingdings" panose="05000000000000000000" pitchFamily="2" charset="2"/>
              <a:buChar char="Ø"/>
            </a:pPr>
            <a:endParaRPr lang="en-US" dirty="0"/>
          </a:p>
        </p:txBody>
      </p:sp>
    </p:spTree>
    <p:extLst>
      <p:ext uri="{BB962C8B-B14F-4D97-AF65-F5344CB8AC3E}">
        <p14:creationId xmlns:p14="http://schemas.microsoft.com/office/powerpoint/2010/main" val="2925886555"/>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extBox 1"/>
          <p:cNvSpPr txBox="1"/>
          <p:nvPr/>
        </p:nvSpPr>
        <p:spPr>
          <a:xfrm>
            <a:off x="853440" y="2113280"/>
            <a:ext cx="11257280" cy="2400657"/>
          </a:xfrm>
          <a:prstGeom prst="rect">
            <a:avLst/>
          </a:prstGeom>
          <a:noFill/>
        </p:spPr>
        <p:txBody>
          <a:bodyPr wrap="square" rtlCol="0">
            <a:spAutoFit/>
          </a:bodyPr>
          <a:lstStyle/>
          <a:p>
            <a:r>
              <a:rPr lang="en-US" sz="15000" dirty="0" smtClean="0"/>
              <a:t>THANK YOU</a:t>
            </a:r>
            <a:endParaRPr lang="en-US" sz="15000" dirty="0"/>
          </a:p>
        </p:txBody>
      </p:sp>
    </p:spTree>
    <p:extLst>
      <p:ext uri="{BB962C8B-B14F-4D97-AF65-F5344CB8AC3E}">
        <p14:creationId xmlns:p14="http://schemas.microsoft.com/office/powerpoint/2010/main" val="38736768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grpSp>
        <p:nvGrpSpPr>
          <p:cNvPr id="5" name="Group 4"/>
          <p:cNvGrpSpPr/>
          <p:nvPr/>
        </p:nvGrpSpPr>
        <p:grpSpPr>
          <a:xfrm>
            <a:off x="269065" y="0"/>
            <a:ext cx="11371811" cy="6607420"/>
            <a:chOff x="269065" y="0"/>
            <a:chExt cx="11371811" cy="6607420"/>
          </a:xfrm>
        </p:grpSpPr>
        <p:sp>
          <p:nvSpPr>
            <p:cNvPr id="2" name="Horizontal Scroll 1"/>
            <p:cNvSpPr/>
            <p:nvPr/>
          </p:nvSpPr>
          <p:spPr>
            <a:xfrm>
              <a:off x="269065" y="0"/>
              <a:ext cx="11371811" cy="6607420"/>
            </a:xfrm>
            <a:prstGeom prst="horizontalScroll">
              <a:avLst/>
            </a:prstGeom>
            <a:blipFill>
              <a:blip r:embed="rId2"/>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334479" y="1091184"/>
              <a:ext cx="9240981" cy="4678204"/>
            </a:xfrm>
            <a:prstGeom prst="rect">
              <a:avLst/>
            </a:prstGeom>
            <a:noFill/>
          </p:spPr>
          <p:txBody>
            <a:bodyPr wrap="square" rtlCol="0">
              <a:spAutoFit/>
            </a:bodyPr>
            <a:lstStyle/>
            <a:p>
              <a:r>
                <a:rPr lang="en-US" sz="2800" dirty="0" smtClean="0"/>
                <a:t>PRESENTED TO:</a:t>
              </a:r>
            </a:p>
            <a:p>
              <a:r>
                <a:rPr lang="en-US" sz="2800" dirty="0"/>
                <a:t> </a:t>
              </a:r>
              <a:r>
                <a:rPr lang="en-US" sz="2800" dirty="0" smtClean="0"/>
                <a:t>MAAM RABIA AKRAM</a:t>
              </a:r>
            </a:p>
            <a:p>
              <a:r>
                <a:rPr lang="en-US" sz="2800" dirty="0" smtClean="0"/>
                <a:t>PRESENTEED BY:</a:t>
              </a:r>
            </a:p>
            <a:p>
              <a:r>
                <a:rPr lang="en-US" sz="2800" dirty="0"/>
                <a:t> </a:t>
              </a:r>
              <a:r>
                <a:rPr lang="en-US" sz="2800" dirty="0" smtClean="0"/>
                <a:t>                     MALKAH SIMRAHKHAN(F2022065037)</a:t>
              </a:r>
            </a:p>
            <a:p>
              <a:r>
                <a:rPr lang="en-US" sz="2800" dirty="0"/>
                <a:t>	 </a:t>
              </a:r>
              <a:r>
                <a:rPr lang="en-US" sz="2800" dirty="0" smtClean="0"/>
                <a:t>         TAHIRA (F2022065017)</a:t>
              </a:r>
            </a:p>
            <a:p>
              <a:r>
                <a:rPr lang="en-US" sz="2800" dirty="0"/>
                <a:t>	</a:t>
              </a:r>
              <a:r>
                <a:rPr lang="en-US" sz="2800" dirty="0" smtClean="0"/>
                <a:t>          LAIBA ARIF(F2022065040)</a:t>
              </a:r>
            </a:p>
            <a:p>
              <a:r>
                <a:rPr lang="en-US" sz="2800" dirty="0"/>
                <a:t>	</a:t>
              </a:r>
              <a:r>
                <a:rPr lang="en-US" sz="2800" dirty="0" smtClean="0"/>
                <a:t>          HAJRA EMAN HAIDER(F2022065031)</a:t>
              </a:r>
            </a:p>
            <a:p>
              <a:r>
                <a:rPr lang="en-US" sz="2800" dirty="0" smtClean="0"/>
                <a:t>	          UME YUSRA KHAN(F2022065009)</a:t>
              </a:r>
            </a:p>
            <a:p>
              <a:r>
                <a:rPr lang="en-US" sz="2800" dirty="0" smtClean="0"/>
                <a:t>	          ROSHAN-E-ASIF(F2022065051)</a:t>
              </a:r>
            </a:p>
            <a:p>
              <a:r>
                <a:rPr lang="en-US" sz="2800" dirty="0"/>
                <a:t>	 </a:t>
              </a:r>
              <a:r>
                <a:rPr lang="en-US" sz="2800" dirty="0" smtClean="0"/>
                <a:t>         MARFOWA KAINAT(F2022065035)</a:t>
              </a:r>
            </a:p>
            <a:p>
              <a:endParaRPr lang="en-US" dirty="0"/>
            </a:p>
          </p:txBody>
        </p:sp>
      </p:grpSp>
    </p:spTree>
    <p:extLst>
      <p:ext uri="{BB962C8B-B14F-4D97-AF65-F5344CB8AC3E}">
        <p14:creationId xmlns:p14="http://schemas.microsoft.com/office/powerpoint/2010/main" val="306596577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sp>
        <p:nvSpPr>
          <p:cNvPr id="2" name="TextBox 1"/>
          <p:cNvSpPr txBox="1"/>
          <p:nvPr/>
        </p:nvSpPr>
        <p:spPr>
          <a:xfrm>
            <a:off x="747253" y="501445"/>
            <a:ext cx="10022348" cy="707886"/>
          </a:xfrm>
          <a:prstGeom prst="rect">
            <a:avLst/>
          </a:prstGeom>
          <a:solidFill>
            <a:schemeClr val="tx1"/>
          </a:solidFill>
          <a:ln w="76200">
            <a:solidFill>
              <a:schemeClr val="bg1"/>
            </a:solidFill>
          </a:ln>
        </p:spPr>
        <p:txBody>
          <a:bodyPr wrap="square" rtlCol="0">
            <a:spAutoFit/>
          </a:bodyPr>
          <a:lstStyle/>
          <a:p>
            <a:r>
              <a:rPr lang="en-US" sz="4000" dirty="0" smtClean="0">
                <a:solidFill>
                  <a:schemeClr val="bg1"/>
                </a:solidFill>
              </a:rPr>
              <a:t>BACKGROUND OF MIGRATION:</a:t>
            </a:r>
            <a:endParaRPr lang="en-US" sz="4000" dirty="0">
              <a:solidFill>
                <a:schemeClr val="bg1"/>
              </a:solidFill>
            </a:endParaRPr>
          </a:p>
        </p:txBody>
      </p:sp>
      <p:sp>
        <p:nvSpPr>
          <p:cNvPr id="4" name="TextBox 3"/>
          <p:cNvSpPr txBox="1"/>
          <p:nvPr/>
        </p:nvSpPr>
        <p:spPr>
          <a:xfrm>
            <a:off x="747252" y="1661652"/>
            <a:ext cx="10087896" cy="4401205"/>
          </a:xfrm>
          <a:prstGeom prst="rect">
            <a:avLst/>
          </a:prstGeom>
          <a:solidFill>
            <a:schemeClr val="bg2"/>
          </a:solidFill>
          <a:ln w="57150">
            <a:solidFill>
              <a:schemeClr val="tx1"/>
            </a:solidFill>
          </a:ln>
        </p:spPr>
        <p:txBody>
          <a:bodyPr wrap="square" rtlCol="0">
            <a:spAutoFit/>
          </a:bodyPr>
          <a:lstStyle/>
          <a:p>
            <a:pPr marL="285750" indent="-285750">
              <a:buFont typeface="Wingdings" panose="05000000000000000000" pitchFamily="2" charset="2"/>
              <a:buChar char="Ø"/>
            </a:pPr>
            <a:r>
              <a:rPr lang="en-US" sz="2000" dirty="0"/>
              <a:t>After nearly two centuries of direct rule, the British handed over administration of the Indian subcontinent to the locals. </a:t>
            </a:r>
            <a:endParaRPr lang="en-US" sz="2000" dirty="0" smtClean="0"/>
          </a:p>
          <a:p>
            <a:pPr marL="285750" indent="-285750">
              <a:buFont typeface="Wingdings" panose="05000000000000000000" pitchFamily="2" charset="2"/>
              <a:buChar char="Ø"/>
            </a:pPr>
            <a:r>
              <a:rPr lang="en-US" sz="2000" dirty="0" smtClean="0"/>
              <a:t>Under </a:t>
            </a:r>
            <a:r>
              <a:rPr lang="en-US" sz="2000" dirty="0"/>
              <a:t>British rule, Indians had struggled for </a:t>
            </a:r>
            <a:r>
              <a:rPr lang="en-US" sz="2000" dirty="0" smtClean="0"/>
              <a:t>independence.</a:t>
            </a:r>
          </a:p>
          <a:p>
            <a:pPr marL="285750" indent="-285750">
              <a:buFont typeface="Wingdings" panose="05000000000000000000" pitchFamily="2" charset="2"/>
              <a:buChar char="Ø"/>
            </a:pPr>
            <a:r>
              <a:rPr lang="en-US" sz="2000" dirty="0" smtClean="0"/>
              <a:t>Among </a:t>
            </a:r>
            <a:r>
              <a:rPr lang="en-US" sz="2000" dirty="0"/>
              <a:t>the most prominent anti-colonial figures were Mohammed Ali Jinnah, Mohandas </a:t>
            </a:r>
            <a:r>
              <a:rPr lang="en-US" sz="2000" dirty="0" err="1"/>
              <a:t>Karamchand</a:t>
            </a:r>
            <a:r>
              <a:rPr lang="en-US" sz="2000" dirty="0"/>
              <a:t> Gandhi and Jawaharlal Nehru. Their struggle ended with the British finally deciding to leave and handing over their power. </a:t>
            </a:r>
          </a:p>
          <a:p>
            <a:pPr marL="285750" indent="-285750">
              <a:buFont typeface="Wingdings" panose="05000000000000000000" pitchFamily="2" charset="2"/>
              <a:buChar char="Ø"/>
            </a:pPr>
            <a:r>
              <a:rPr lang="en-US" sz="2000" dirty="0" smtClean="0"/>
              <a:t>Jinnah </a:t>
            </a:r>
            <a:r>
              <a:rPr lang="en-US" sz="2000" dirty="0"/>
              <a:t>and his party, All India Muslim League had rallied for an independent state for Muslims in South Asia</a:t>
            </a:r>
            <a:r>
              <a:rPr lang="en-US" sz="2000" dirty="0" smtClean="0"/>
              <a:t>.</a:t>
            </a:r>
          </a:p>
          <a:p>
            <a:pPr marL="285750" indent="-285750">
              <a:buFont typeface="Wingdings" panose="05000000000000000000" pitchFamily="2" charset="2"/>
              <a:buChar char="Ø"/>
            </a:pPr>
            <a:r>
              <a:rPr lang="en-US" sz="2000" dirty="0" smtClean="0"/>
              <a:t> </a:t>
            </a:r>
            <a:r>
              <a:rPr lang="en-US" sz="2000" dirty="0"/>
              <a:t>When the British decided to leave, they devised a Partition Plan, which announced the creation of two independent </a:t>
            </a:r>
            <a:r>
              <a:rPr lang="en-US" sz="2000" dirty="0" smtClean="0"/>
              <a:t>states.</a:t>
            </a:r>
          </a:p>
          <a:p>
            <a:pPr marL="285750" indent="-285750">
              <a:buFont typeface="Wingdings" panose="05000000000000000000" pitchFamily="2" charset="2"/>
              <a:buChar char="Ø"/>
            </a:pPr>
            <a:r>
              <a:rPr lang="en-US" sz="2000" dirty="0" smtClean="0"/>
              <a:t>Pakistan </a:t>
            </a:r>
            <a:r>
              <a:rPr lang="en-US" sz="2000" dirty="0"/>
              <a:t>was to become a homeland for the Muslims of South Asia after </a:t>
            </a:r>
            <a:r>
              <a:rPr lang="en-US" sz="2000" dirty="0" smtClean="0"/>
              <a:t>independence.</a:t>
            </a:r>
          </a:p>
          <a:p>
            <a:pPr marL="285750" indent="-285750">
              <a:buFont typeface="Wingdings" panose="05000000000000000000" pitchFamily="2" charset="2"/>
              <a:buChar char="Ø"/>
            </a:pPr>
            <a:r>
              <a:rPr lang="en-US" sz="2000" dirty="0" smtClean="0"/>
              <a:t>A </a:t>
            </a:r>
            <a:r>
              <a:rPr lang="en-US" sz="2000" dirty="0"/>
              <a:t>Boundary Commission was set up to demarcate borders, which were formally announced on 17 August 1947. However, Pakistan came into being on the 14 August 1947 and many Muslims from all over India made their way to the new country. </a:t>
            </a:r>
          </a:p>
        </p:txBody>
      </p:sp>
    </p:spTree>
    <p:extLst>
      <p:ext uri="{BB962C8B-B14F-4D97-AF65-F5344CB8AC3E}">
        <p14:creationId xmlns:p14="http://schemas.microsoft.com/office/powerpoint/2010/main" val="304999326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gradFill>
        <a:effectLst/>
      </p:bgPr>
    </p:bg>
    <p:spTree>
      <p:nvGrpSpPr>
        <p:cNvPr id="1" name=""/>
        <p:cNvGrpSpPr/>
        <p:nvPr/>
      </p:nvGrpSpPr>
      <p:grpSpPr>
        <a:xfrm>
          <a:off x="0" y="0"/>
          <a:ext cx="0" cy="0"/>
          <a:chOff x="0" y="0"/>
          <a:chExt cx="0" cy="0"/>
        </a:xfrm>
      </p:grpSpPr>
      <p:sp>
        <p:nvSpPr>
          <p:cNvPr id="2" name="TextBox 1"/>
          <p:cNvSpPr txBox="1"/>
          <p:nvPr/>
        </p:nvSpPr>
        <p:spPr>
          <a:xfrm>
            <a:off x="498763" y="146627"/>
            <a:ext cx="11211791" cy="830997"/>
          </a:xfrm>
          <a:prstGeom prst="rect">
            <a:avLst/>
          </a:prstGeom>
          <a:solidFill>
            <a:schemeClr val="tx1"/>
          </a:solidFill>
          <a:ln w="76200">
            <a:solidFill>
              <a:schemeClr val="bg1"/>
            </a:solidFill>
          </a:ln>
        </p:spPr>
        <p:txBody>
          <a:bodyPr wrap="square" rtlCol="0">
            <a:spAutoFit/>
          </a:bodyPr>
          <a:lstStyle/>
          <a:p>
            <a:r>
              <a:rPr lang="en-US" sz="4800" b="1" dirty="0" smtClean="0">
                <a:solidFill>
                  <a:schemeClr val="bg1"/>
                </a:solidFill>
              </a:rPr>
              <a:t>INTRODUCTION</a:t>
            </a:r>
            <a:endParaRPr lang="en-US" sz="4800" b="1" dirty="0">
              <a:solidFill>
                <a:schemeClr val="bg1"/>
              </a:solidFill>
            </a:endParaRPr>
          </a:p>
        </p:txBody>
      </p:sp>
      <p:sp>
        <p:nvSpPr>
          <p:cNvPr id="3" name="TextBox 2"/>
          <p:cNvSpPr txBox="1"/>
          <p:nvPr/>
        </p:nvSpPr>
        <p:spPr>
          <a:xfrm>
            <a:off x="498763" y="1614747"/>
            <a:ext cx="11211791" cy="4832092"/>
          </a:xfrm>
          <a:prstGeom prst="rect">
            <a:avLst/>
          </a:prstGeom>
          <a:solidFill>
            <a:schemeClr val="bg1"/>
          </a:solidFill>
          <a:ln w="57150">
            <a:solidFill>
              <a:schemeClr val="tx1"/>
            </a:solidFill>
          </a:ln>
        </p:spPr>
        <p:txBody>
          <a:bodyPr wrap="square" rtlCol="0">
            <a:spAutoFit/>
          </a:bodyPr>
          <a:lstStyle/>
          <a:p>
            <a:pPr marL="342900" indent="-342900">
              <a:buFont typeface="Wingdings" panose="05000000000000000000" pitchFamily="2" charset="2"/>
              <a:buChar char="Ø"/>
            </a:pPr>
            <a:r>
              <a:rPr lang="en-US" sz="2800" dirty="0"/>
              <a:t>Two largest Muslim majority provinces, Bengal and Punjab, were partitioned. </a:t>
            </a:r>
            <a:endParaRPr lang="en-US" sz="2800" dirty="0" smtClean="0"/>
          </a:p>
          <a:p>
            <a:pPr marL="342900" indent="-342900">
              <a:buFont typeface="Wingdings" panose="05000000000000000000" pitchFamily="2" charset="2"/>
              <a:buChar char="Ø"/>
            </a:pPr>
            <a:r>
              <a:rPr lang="en-US" sz="2800" dirty="0" smtClean="0"/>
              <a:t>The </a:t>
            </a:r>
            <a:r>
              <a:rPr lang="en-US" sz="2800" dirty="0"/>
              <a:t>Assemblies of West Punjab, East Bengal and Sindh and in </a:t>
            </a:r>
            <a:r>
              <a:rPr lang="en-US" sz="2800" dirty="0" err="1" smtClean="0"/>
              <a:t>Balochistan</a:t>
            </a:r>
            <a:r>
              <a:rPr lang="en-US" sz="2800" dirty="0" smtClean="0"/>
              <a:t>, </a:t>
            </a:r>
            <a:r>
              <a:rPr lang="en-US" sz="2800" dirty="0"/>
              <a:t>the Quetta Municipality, and the </a:t>
            </a:r>
            <a:r>
              <a:rPr lang="en-US" sz="2800" dirty="0" err="1"/>
              <a:t>Shahi</a:t>
            </a:r>
            <a:r>
              <a:rPr lang="en-US" sz="2800" dirty="0"/>
              <a:t> Jirga voted for Pakistan</a:t>
            </a:r>
            <a:r>
              <a:rPr lang="en-US" sz="2800" dirty="0" smtClean="0"/>
              <a:t>.</a:t>
            </a:r>
          </a:p>
          <a:p>
            <a:pPr marL="342900" indent="-342900">
              <a:buFont typeface="Wingdings" panose="05000000000000000000" pitchFamily="2" charset="2"/>
              <a:buChar char="Ø"/>
            </a:pPr>
            <a:r>
              <a:rPr lang="en-US" sz="2800" dirty="0"/>
              <a:t>Millions of Indians flee their homes from India to a newly-formed Pakistan, or in the opposite direction</a:t>
            </a:r>
            <a:r>
              <a:rPr lang="en-US" sz="2800" dirty="0" smtClean="0"/>
              <a:t>.</a:t>
            </a:r>
          </a:p>
          <a:p>
            <a:pPr marL="342900" indent="-342900">
              <a:buFont typeface="Wingdings" panose="05000000000000000000" pitchFamily="2" charset="2"/>
              <a:buChar char="Ø"/>
            </a:pPr>
            <a:r>
              <a:rPr lang="en-US" sz="2800" dirty="0" smtClean="0"/>
              <a:t>In </a:t>
            </a:r>
            <a:r>
              <a:rPr lang="en-US" sz="2800" dirty="0"/>
              <a:t>August 1947, around 12-15 million people fled their homes from one side of a new border within the former British colony of India to the other</a:t>
            </a:r>
            <a:r>
              <a:rPr lang="en-US" sz="2800" dirty="0" smtClean="0"/>
              <a:t>.</a:t>
            </a:r>
          </a:p>
          <a:p>
            <a:pPr marL="342900" indent="-342900">
              <a:buFont typeface="Wingdings" panose="05000000000000000000" pitchFamily="2" charset="2"/>
              <a:buChar char="Ø"/>
            </a:pPr>
            <a:r>
              <a:rPr lang="en-US" sz="2800" dirty="0"/>
              <a:t>Based on 1951 census of displaced persons, 7,226,000 Muslims went to Pakistan from India while 7,249,000 Hindus and Sikhs moved to India from Pakistan immediately after partition.</a:t>
            </a:r>
          </a:p>
        </p:txBody>
      </p:sp>
    </p:spTree>
    <p:extLst>
      <p:ext uri="{BB962C8B-B14F-4D97-AF65-F5344CB8AC3E}">
        <p14:creationId xmlns:p14="http://schemas.microsoft.com/office/powerpoint/2010/main" val="4283908057"/>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
        <p:nvSpPr>
          <p:cNvPr id="3" name="TextBox 2"/>
          <p:cNvSpPr txBox="1"/>
          <p:nvPr/>
        </p:nvSpPr>
        <p:spPr>
          <a:xfrm>
            <a:off x="863600" y="397163"/>
            <a:ext cx="10464800" cy="707886"/>
          </a:xfrm>
          <a:prstGeom prst="rect">
            <a:avLst/>
          </a:prstGeom>
          <a:solidFill>
            <a:schemeClr val="tx1">
              <a:lumMod val="85000"/>
              <a:lumOff val="15000"/>
            </a:schemeClr>
          </a:solidFill>
          <a:ln w="76200">
            <a:solidFill>
              <a:schemeClr val="bg1"/>
            </a:solidFill>
          </a:ln>
        </p:spPr>
        <p:txBody>
          <a:bodyPr wrap="square" rtlCol="0">
            <a:spAutoFit/>
          </a:bodyPr>
          <a:lstStyle/>
          <a:p>
            <a:pPr algn="ctr"/>
            <a:r>
              <a:rPr lang="en-US" sz="4000" b="1" dirty="0" smtClean="0">
                <a:solidFill>
                  <a:schemeClr val="bg1"/>
                </a:solidFill>
              </a:rPr>
              <a:t>The  Great Migration</a:t>
            </a:r>
            <a:endParaRPr lang="en-US" sz="4000" b="1" dirty="0">
              <a:solidFill>
                <a:schemeClr val="bg1"/>
              </a:solidFill>
            </a:endParaRPr>
          </a:p>
        </p:txBody>
      </p:sp>
      <p:sp>
        <p:nvSpPr>
          <p:cNvPr id="4" name="TextBox 3"/>
          <p:cNvSpPr txBox="1"/>
          <p:nvPr/>
        </p:nvSpPr>
        <p:spPr>
          <a:xfrm>
            <a:off x="863600" y="1386981"/>
            <a:ext cx="10464800" cy="5262979"/>
          </a:xfrm>
          <a:prstGeom prst="rect">
            <a:avLst/>
          </a:prstGeom>
          <a:solidFill>
            <a:schemeClr val="bg1"/>
          </a:solidFill>
          <a:ln w="76200">
            <a:solidFill>
              <a:schemeClr val="tx1"/>
            </a:solidFill>
          </a:ln>
        </p:spPr>
        <p:txBody>
          <a:bodyPr wrap="square" rtlCol="0">
            <a:spAutoFit/>
          </a:bodyPr>
          <a:lstStyle/>
          <a:p>
            <a:pPr marL="285750" indent="-285750">
              <a:buFont typeface="Wingdings" panose="05000000000000000000" pitchFamily="2" charset="2"/>
              <a:buChar char="Ø"/>
            </a:pPr>
            <a:r>
              <a:rPr lang="en-US" sz="2800" dirty="0"/>
              <a:t>The summer of 1947 witnessed the biggest mass migration in human history. </a:t>
            </a:r>
          </a:p>
          <a:p>
            <a:pPr marL="285750" indent="-285750">
              <a:buFont typeface="Wingdings" panose="05000000000000000000" pitchFamily="2" charset="2"/>
              <a:buChar char="Ø"/>
            </a:pPr>
            <a:r>
              <a:rPr lang="en-US" sz="2800" dirty="0" smtClean="0"/>
              <a:t>Those </a:t>
            </a:r>
            <a:r>
              <a:rPr lang="en-US" sz="2800" dirty="0"/>
              <a:t>who could afford to, left in planes, ships or special trains. </a:t>
            </a:r>
            <a:r>
              <a:rPr lang="en-US" sz="2800" dirty="0" smtClean="0"/>
              <a:t>Hence </a:t>
            </a:r>
            <a:r>
              <a:rPr lang="en-US" sz="2800" dirty="0"/>
              <a:t>most took regular trains and the poorest of the poor travelled on foot. </a:t>
            </a:r>
            <a:endParaRPr lang="en-US" sz="2800" dirty="0" smtClean="0"/>
          </a:p>
          <a:p>
            <a:pPr marL="285750" indent="-285750">
              <a:buFont typeface="Wingdings" panose="05000000000000000000" pitchFamily="2" charset="2"/>
              <a:buChar char="Ø"/>
            </a:pPr>
            <a:r>
              <a:rPr lang="en-US" sz="2800" dirty="0" smtClean="0"/>
              <a:t>The </a:t>
            </a:r>
            <a:r>
              <a:rPr lang="en-US" sz="2800" dirty="0"/>
              <a:t>journeys of those who migrated were fraught with challenges and difficulty. </a:t>
            </a:r>
            <a:endParaRPr lang="en-US" sz="2800" dirty="0" smtClean="0"/>
          </a:p>
          <a:p>
            <a:pPr marL="285750" indent="-285750">
              <a:buFont typeface="Wingdings" panose="05000000000000000000" pitchFamily="2" charset="2"/>
              <a:buChar char="Ø"/>
            </a:pPr>
            <a:r>
              <a:rPr lang="en-US" sz="2800" dirty="0" smtClean="0"/>
              <a:t>People </a:t>
            </a:r>
            <a:r>
              <a:rPr lang="en-US" sz="2800" dirty="0"/>
              <a:t>often went hungry for days and diseases were rampant. </a:t>
            </a:r>
            <a:endParaRPr lang="en-US" sz="2800" dirty="0" smtClean="0"/>
          </a:p>
          <a:p>
            <a:pPr marL="285750" indent="-285750">
              <a:buFont typeface="Wingdings" panose="05000000000000000000" pitchFamily="2" charset="2"/>
              <a:buChar char="Ø"/>
            </a:pPr>
            <a:r>
              <a:rPr lang="en-US" sz="2800" dirty="0" smtClean="0"/>
              <a:t>The </a:t>
            </a:r>
            <a:r>
              <a:rPr lang="en-US" sz="2800" dirty="0"/>
              <a:t>riots and violence that they suffered just made it all the more difficult. </a:t>
            </a:r>
            <a:endParaRPr lang="en-US" sz="2800" dirty="0" smtClean="0"/>
          </a:p>
          <a:p>
            <a:pPr marL="285750" indent="-285750">
              <a:buFont typeface="Wingdings" panose="05000000000000000000" pitchFamily="2" charset="2"/>
              <a:buChar char="Ø"/>
            </a:pPr>
            <a:r>
              <a:rPr lang="en-US" sz="2800" dirty="0" smtClean="0"/>
              <a:t>Trains </a:t>
            </a:r>
            <a:r>
              <a:rPr lang="en-US" sz="2800" dirty="0"/>
              <a:t>would often arrive filled with only the dead bodies of the passengers. </a:t>
            </a:r>
          </a:p>
        </p:txBody>
      </p:sp>
    </p:spTree>
    <p:extLst>
      <p:ext uri="{BB962C8B-B14F-4D97-AF65-F5344CB8AC3E}">
        <p14:creationId xmlns:p14="http://schemas.microsoft.com/office/powerpoint/2010/main" val="241834091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49493" y="0"/>
            <a:ext cx="12192000" cy="7128934"/>
          </a:xfrm>
          <a:prstGeom prst="rect">
            <a:avLst/>
          </a:prstGeom>
        </p:spPr>
      </p:pic>
      <p:sp>
        <p:nvSpPr>
          <p:cNvPr id="2" name="TextBox 1"/>
          <p:cNvSpPr txBox="1"/>
          <p:nvPr/>
        </p:nvSpPr>
        <p:spPr>
          <a:xfrm>
            <a:off x="191068" y="346899"/>
            <a:ext cx="11710879" cy="707886"/>
          </a:xfrm>
          <a:prstGeom prst="rect">
            <a:avLst/>
          </a:prstGeom>
          <a:solidFill>
            <a:schemeClr val="tx1"/>
          </a:solidFill>
          <a:ln w="76200">
            <a:solidFill>
              <a:schemeClr val="bg1"/>
            </a:solidFill>
          </a:ln>
        </p:spPr>
        <p:txBody>
          <a:bodyPr wrap="square" rtlCol="0">
            <a:spAutoFit/>
          </a:bodyPr>
          <a:lstStyle/>
          <a:p>
            <a:r>
              <a:rPr lang="en-US" sz="4000" b="1" dirty="0" smtClean="0">
                <a:solidFill>
                  <a:schemeClr val="bg1"/>
                </a:solidFill>
              </a:rPr>
              <a:t>LOST OF LIVES DURING MIGRATION:</a:t>
            </a:r>
            <a:endParaRPr lang="en-US" sz="4000" b="1" dirty="0">
              <a:solidFill>
                <a:schemeClr val="bg1"/>
              </a:solidFill>
            </a:endParaRPr>
          </a:p>
        </p:txBody>
      </p:sp>
      <p:sp>
        <p:nvSpPr>
          <p:cNvPr id="3" name="TextBox 2"/>
          <p:cNvSpPr txBox="1"/>
          <p:nvPr/>
        </p:nvSpPr>
        <p:spPr>
          <a:xfrm>
            <a:off x="290051" y="1679848"/>
            <a:ext cx="11611896" cy="5078313"/>
          </a:xfrm>
          <a:prstGeom prst="rect">
            <a:avLst/>
          </a:prstGeom>
          <a:solidFill>
            <a:schemeClr val="bg1"/>
          </a:solidFill>
          <a:ln w="76200">
            <a:solidFill>
              <a:schemeClr val="tx1"/>
            </a:solidFill>
          </a:ln>
        </p:spPr>
        <p:txBody>
          <a:bodyPr wrap="square" rtlCol="0">
            <a:spAutoFit/>
          </a:bodyPr>
          <a:lstStyle/>
          <a:p>
            <a:pPr marL="457200" indent="-457200">
              <a:buFont typeface="Wingdings" panose="05000000000000000000" pitchFamily="2" charset="2"/>
              <a:buChar char="Ø"/>
            </a:pPr>
            <a:r>
              <a:rPr lang="en-US" sz="2800" dirty="0" smtClean="0"/>
              <a:t>During migration, many masses were killed .</a:t>
            </a:r>
          </a:p>
          <a:p>
            <a:endParaRPr lang="en-US" sz="2800" dirty="0" smtClean="0"/>
          </a:p>
          <a:p>
            <a:pPr marL="457200" indent="-457200">
              <a:buFont typeface="Wingdings" panose="05000000000000000000" pitchFamily="2" charset="2"/>
              <a:buChar char="Ø"/>
            </a:pPr>
            <a:r>
              <a:rPr lang="en-US" sz="2800" dirty="0" smtClean="0"/>
              <a:t>Hindus and Sikh massacre many Muslims while migrating towards Pakistan and in return Muslims also killed many Sikh and Hindus because of Red-Cliff injustice division of provinces.</a:t>
            </a:r>
          </a:p>
          <a:p>
            <a:endParaRPr lang="en-US" sz="2800" dirty="0" smtClean="0"/>
          </a:p>
          <a:p>
            <a:pPr marL="457200" indent="-457200">
              <a:buFont typeface="Wingdings" panose="05000000000000000000" pitchFamily="2" charset="2"/>
              <a:buChar char="Ø"/>
            </a:pPr>
            <a:r>
              <a:rPr lang="en-US" sz="2800" dirty="0" smtClean="0"/>
              <a:t>Sikh and </a:t>
            </a:r>
            <a:r>
              <a:rPr lang="en-US" sz="2800" dirty="0"/>
              <a:t>H</a:t>
            </a:r>
            <a:r>
              <a:rPr lang="en-US" sz="2800" dirty="0" smtClean="0"/>
              <a:t>indus burnt houses and belongings of Muslims.</a:t>
            </a:r>
          </a:p>
          <a:p>
            <a:endParaRPr lang="en-US" sz="2800" dirty="0" smtClean="0"/>
          </a:p>
          <a:p>
            <a:pPr marL="457200" indent="-457200">
              <a:buFont typeface="Wingdings" panose="05000000000000000000" pitchFamily="2" charset="2"/>
              <a:buChar char="Ø"/>
            </a:pPr>
            <a:r>
              <a:rPr lang="en-US" sz="2800" dirty="0" smtClean="0"/>
              <a:t>They also kidnapped women of Muslims and betrayed them.</a:t>
            </a:r>
          </a:p>
          <a:p>
            <a:pPr marL="457200" indent="-457200">
              <a:buFont typeface="Wingdings" panose="05000000000000000000" pitchFamily="2" charset="2"/>
              <a:buChar char="Ø"/>
            </a:pPr>
            <a:endParaRPr lang="en-US" sz="2400" dirty="0" smtClean="0"/>
          </a:p>
          <a:p>
            <a:pPr marL="342900" indent="-342900">
              <a:buFont typeface="Wingdings" panose="05000000000000000000" pitchFamily="2" charset="2"/>
              <a:buChar char="Ø"/>
            </a:pPr>
            <a:endParaRPr lang="en-US" sz="2400" dirty="0"/>
          </a:p>
          <a:p>
            <a:pPr marL="342900" indent="-342900">
              <a:buFont typeface="Wingdings" panose="05000000000000000000" pitchFamily="2" charset="2"/>
              <a:buChar char="Ø"/>
            </a:pPr>
            <a:endParaRPr lang="en-US" sz="2400" dirty="0" smtClean="0"/>
          </a:p>
        </p:txBody>
      </p:sp>
    </p:spTree>
    <p:extLst>
      <p:ext uri="{BB962C8B-B14F-4D97-AF65-F5344CB8AC3E}">
        <p14:creationId xmlns:p14="http://schemas.microsoft.com/office/powerpoint/2010/main" val="14928211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down)">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
        <p:nvSpPr>
          <p:cNvPr id="5" name="TextBox 4"/>
          <p:cNvSpPr txBox="1"/>
          <p:nvPr/>
        </p:nvSpPr>
        <p:spPr>
          <a:xfrm>
            <a:off x="4278086" y="947057"/>
            <a:ext cx="45719" cy="369332"/>
          </a:xfrm>
          <a:prstGeom prst="rect">
            <a:avLst/>
          </a:prstGeom>
          <a:noFill/>
        </p:spPr>
        <p:txBody>
          <a:bodyPr wrap="square" rtlCol="0">
            <a:spAutoFit/>
          </a:bodyPr>
          <a:lstStyle/>
          <a:p>
            <a:endParaRPr lang="en-US" dirty="0"/>
          </a:p>
        </p:txBody>
      </p:sp>
      <p:sp>
        <p:nvSpPr>
          <p:cNvPr id="6" name="TextBox 5"/>
          <p:cNvSpPr txBox="1"/>
          <p:nvPr/>
        </p:nvSpPr>
        <p:spPr>
          <a:xfrm>
            <a:off x="375557" y="296965"/>
            <a:ext cx="11440886" cy="707886"/>
          </a:xfrm>
          <a:prstGeom prst="rect">
            <a:avLst/>
          </a:prstGeom>
          <a:solidFill>
            <a:schemeClr val="tx1"/>
          </a:solidFill>
          <a:ln w="76200">
            <a:solidFill>
              <a:schemeClr val="bg1"/>
            </a:solidFill>
          </a:ln>
        </p:spPr>
        <p:txBody>
          <a:bodyPr wrap="square" rtlCol="0">
            <a:spAutoFit/>
          </a:bodyPr>
          <a:lstStyle/>
          <a:p>
            <a:pPr algn="ctr"/>
            <a:r>
              <a:rPr lang="en-US" sz="4000" b="1" dirty="0" smtClean="0">
                <a:solidFill>
                  <a:schemeClr val="bg1"/>
                </a:solidFill>
              </a:rPr>
              <a:t>DIFFICULTIES FACED DURING MIGRATION</a:t>
            </a:r>
            <a:endParaRPr lang="en-US" sz="4000" b="1" dirty="0">
              <a:solidFill>
                <a:schemeClr val="bg1"/>
              </a:solidFill>
            </a:endParaRPr>
          </a:p>
        </p:txBody>
      </p:sp>
      <p:sp>
        <p:nvSpPr>
          <p:cNvPr id="7" name="TextBox 6"/>
          <p:cNvSpPr txBox="1"/>
          <p:nvPr/>
        </p:nvSpPr>
        <p:spPr>
          <a:xfrm>
            <a:off x="375557" y="2009702"/>
            <a:ext cx="11440886" cy="4401205"/>
          </a:xfrm>
          <a:prstGeom prst="rect">
            <a:avLst/>
          </a:prstGeom>
          <a:solidFill>
            <a:schemeClr val="bg1"/>
          </a:solidFill>
          <a:ln w="76200">
            <a:solidFill>
              <a:schemeClr val="tx1"/>
            </a:solidFill>
          </a:ln>
        </p:spPr>
        <p:txBody>
          <a:bodyPr wrap="square" rtlCol="0">
            <a:spAutoFit/>
          </a:bodyPr>
          <a:lstStyle/>
          <a:p>
            <a:pPr marL="285750" indent="-285750">
              <a:buFont typeface="Wingdings" panose="05000000000000000000" pitchFamily="2" charset="2"/>
              <a:buChar char="Ø"/>
            </a:pPr>
            <a:r>
              <a:rPr lang="en-US" sz="2800" dirty="0"/>
              <a:t>A makeshift refugee camp on the route to Lahore, Pakistan. The set up in the background was typical for those who travelled on foot for all or some part of their journey</a:t>
            </a:r>
            <a:r>
              <a:rPr lang="en-US" sz="2800" dirty="0" smtClean="0"/>
              <a:t>. </a:t>
            </a:r>
          </a:p>
          <a:p>
            <a:pPr marL="457200" indent="-457200">
              <a:buFont typeface="Wingdings" panose="05000000000000000000" pitchFamily="2" charset="2"/>
              <a:buChar char="Ø"/>
            </a:pPr>
            <a:r>
              <a:rPr lang="en-US" sz="2800" dirty="0" smtClean="0"/>
              <a:t> </a:t>
            </a:r>
            <a:r>
              <a:rPr lang="en-US" sz="2800" dirty="0"/>
              <a:t>They set up camp using the little belongings they had set off with, mostly on bullock </a:t>
            </a:r>
            <a:r>
              <a:rPr lang="en-US" sz="2800" dirty="0" smtClean="0"/>
              <a:t>carts.</a:t>
            </a:r>
          </a:p>
          <a:p>
            <a:pPr marL="457200" indent="-457200">
              <a:buFont typeface="Wingdings" panose="05000000000000000000" pitchFamily="2" charset="2"/>
              <a:buChar char="Ø"/>
            </a:pPr>
            <a:r>
              <a:rPr lang="en-US" sz="2800" dirty="0" smtClean="0"/>
              <a:t>Charpoys </a:t>
            </a:r>
            <a:r>
              <a:rPr lang="en-US" sz="2800" dirty="0"/>
              <a:t>(South Asian jute beds) were covered with fabric and fortified with hay</a:t>
            </a:r>
            <a:r>
              <a:rPr lang="en-US" sz="2800" dirty="0" smtClean="0"/>
              <a:t>.</a:t>
            </a:r>
          </a:p>
          <a:p>
            <a:pPr marL="285750" indent="-285750">
              <a:buFont typeface="Wingdings" panose="05000000000000000000" pitchFamily="2" charset="2"/>
              <a:buChar char="Ø"/>
            </a:pPr>
            <a:r>
              <a:rPr lang="en-US" sz="2800" dirty="0" smtClean="0"/>
              <a:t> </a:t>
            </a:r>
            <a:r>
              <a:rPr lang="en-US" sz="2800" dirty="0"/>
              <a:t>There were no proper arrangements for toilets or washing areas. Hence diseases like cholera and typhus spread rapidly, claiming many lives</a:t>
            </a:r>
            <a:r>
              <a:rPr lang="en-US" sz="2800" dirty="0" smtClean="0"/>
              <a:t>.</a:t>
            </a:r>
          </a:p>
          <a:p>
            <a:pPr marL="285750" indent="-285750">
              <a:buFont typeface="Wingdings" panose="05000000000000000000" pitchFamily="2" charset="2"/>
              <a:buChar char="Ø"/>
            </a:pPr>
            <a:r>
              <a:rPr lang="en-US" sz="2800" dirty="0" smtClean="0"/>
              <a:t>Shortage of Food and Hospitals.</a:t>
            </a:r>
            <a:endParaRPr lang="en-US" sz="2800" dirty="0"/>
          </a:p>
        </p:txBody>
      </p:sp>
    </p:spTree>
    <p:extLst>
      <p:ext uri="{BB962C8B-B14F-4D97-AF65-F5344CB8AC3E}">
        <p14:creationId xmlns:p14="http://schemas.microsoft.com/office/powerpoint/2010/main" val="3157729070"/>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0"/>
            <a:ext cx="12192000" cy="6858000"/>
          </a:xfrm>
          <a:prstGeom prst="rect">
            <a:avLst/>
          </a:prstGeom>
        </p:spPr>
      </p:pic>
      <p:sp>
        <p:nvSpPr>
          <p:cNvPr id="3" name="TextBox 2"/>
          <p:cNvSpPr txBox="1"/>
          <p:nvPr/>
        </p:nvSpPr>
        <p:spPr>
          <a:xfrm>
            <a:off x="443345" y="468086"/>
            <a:ext cx="11305310" cy="707886"/>
          </a:xfrm>
          <a:prstGeom prst="rect">
            <a:avLst/>
          </a:prstGeom>
          <a:solidFill>
            <a:schemeClr val="tx1"/>
          </a:solidFill>
          <a:ln w="76200">
            <a:solidFill>
              <a:schemeClr val="bg1"/>
            </a:solidFill>
          </a:ln>
        </p:spPr>
        <p:txBody>
          <a:bodyPr wrap="square" rtlCol="0">
            <a:spAutoFit/>
          </a:bodyPr>
          <a:lstStyle/>
          <a:p>
            <a:r>
              <a:rPr lang="en-US" sz="4000" b="1" dirty="0" smtClean="0">
                <a:solidFill>
                  <a:schemeClr val="bg1"/>
                </a:solidFill>
              </a:rPr>
              <a:t>Continue…</a:t>
            </a:r>
            <a:endParaRPr lang="en-US" sz="4000" b="1" dirty="0">
              <a:solidFill>
                <a:schemeClr val="bg1"/>
              </a:solidFill>
            </a:endParaRPr>
          </a:p>
        </p:txBody>
      </p:sp>
      <p:sp>
        <p:nvSpPr>
          <p:cNvPr id="4" name="TextBox 3"/>
          <p:cNvSpPr txBox="1"/>
          <p:nvPr/>
        </p:nvSpPr>
        <p:spPr>
          <a:xfrm>
            <a:off x="443345" y="1752600"/>
            <a:ext cx="11305309" cy="4832092"/>
          </a:xfrm>
          <a:prstGeom prst="rect">
            <a:avLst/>
          </a:prstGeom>
          <a:solidFill>
            <a:schemeClr val="bg1"/>
          </a:solidFill>
          <a:ln w="76200">
            <a:solidFill>
              <a:schemeClr val="tx1"/>
            </a:solidFill>
          </a:ln>
        </p:spPr>
        <p:txBody>
          <a:bodyPr wrap="square" rtlCol="0">
            <a:spAutoFit/>
          </a:bodyPr>
          <a:lstStyle/>
          <a:p>
            <a:pPr marL="457200" indent="-457200">
              <a:buFont typeface="Wingdings" panose="05000000000000000000" pitchFamily="2" charset="2"/>
              <a:buChar char="q"/>
            </a:pPr>
            <a:r>
              <a:rPr lang="en-US" sz="2800" dirty="0" smtClean="0"/>
              <a:t>A train filled with refuges arriving at Lahore Station from India.</a:t>
            </a:r>
          </a:p>
          <a:p>
            <a:pPr marL="457200" indent="-457200">
              <a:buFont typeface="Wingdings" panose="05000000000000000000" pitchFamily="2" charset="2"/>
              <a:buChar char="q"/>
            </a:pPr>
            <a:r>
              <a:rPr lang="en-US" sz="2800" dirty="0" smtClean="0"/>
              <a:t>The trains carrying the refuges would be more filled more than capacity. There were people inside the train, clinging onto the sides of carriages and on top.</a:t>
            </a:r>
          </a:p>
          <a:p>
            <a:pPr marL="457200" indent="-457200">
              <a:buFont typeface="Wingdings" panose="05000000000000000000" pitchFamily="2" charset="2"/>
              <a:buChar char="q"/>
            </a:pPr>
            <a:r>
              <a:rPr lang="en-US" sz="2800" dirty="0" smtClean="0"/>
              <a:t> </a:t>
            </a:r>
            <a:r>
              <a:rPr lang="en-US" sz="2800" dirty="0"/>
              <a:t>Due to the overcrowded nature of the trains, people travelled in appalling conditions</a:t>
            </a:r>
            <a:r>
              <a:rPr lang="en-US" sz="2800" dirty="0" smtClean="0"/>
              <a:t>.</a:t>
            </a:r>
          </a:p>
          <a:p>
            <a:pPr marL="457200" indent="-457200">
              <a:buFont typeface="Wingdings" panose="05000000000000000000" pitchFamily="2" charset="2"/>
              <a:buChar char="q"/>
            </a:pPr>
            <a:r>
              <a:rPr lang="en-US" sz="2800" dirty="0"/>
              <a:t>Migration of some refugees from East Punjab (India) to West Punjab (Pakistan) on a bullock cart</a:t>
            </a:r>
            <a:r>
              <a:rPr lang="en-US" sz="2800" dirty="0" smtClean="0"/>
              <a:t>.</a:t>
            </a:r>
          </a:p>
          <a:p>
            <a:pPr marL="457200" indent="-457200">
              <a:buFont typeface="Wingdings" panose="05000000000000000000" pitchFamily="2" charset="2"/>
              <a:buChar char="q"/>
            </a:pPr>
            <a:r>
              <a:rPr lang="en-US" sz="2800" dirty="0" smtClean="0"/>
              <a:t> </a:t>
            </a:r>
            <a:r>
              <a:rPr lang="en-US" sz="2800" dirty="0"/>
              <a:t>An extended family is seated on a bullock cart with as many belongings as they could bring. Their journey would have lasted days, if not weeks</a:t>
            </a:r>
            <a:r>
              <a:rPr lang="en-US" sz="2800" dirty="0" smtClean="0"/>
              <a:t>.</a:t>
            </a:r>
          </a:p>
          <a:p>
            <a:pPr marL="457200" indent="-457200">
              <a:buFont typeface="Wingdings" panose="05000000000000000000" pitchFamily="2" charset="2"/>
              <a:buChar char="q"/>
            </a:pPr>
            <a:r>
              <a:rPr lang="en-US" sz="2800" dirty="0" smtClean="0"/>
              <a:t> </a:t>
            </a:r>
            <a:r>
              <a:rPr lang="en-US" sz="2800" dirty="0"/>
              <a:t>Both the people and animals bore the brunt of Partition</a:t>
            </a:r>
            <a:r>
              <a:rPr lang="en-US" sz="2800" dirty="0" smtClean="0"/>
              <a:t>.</a:t>
            </a:r>
            <a:endParaRPr lang="en-US" sz="2800" dirty="0"/>
          </a:p>
        </p:txBody>
      </p:sp>
    </p:spTree>
    <p:extLst>
      <p:ext uri="{BB962C8B-B14F-4D97-AF65-F5344CB8AC3E}">
        <p14:creationId xmlns:p14="http://schemas.microsoft.com/office/powerpoint/2010/main" val="4240642522"/>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3">
                <a:lumMod val="0"/>
                <a:lumOff val="100000"/>
              </a:schemeClr>
            </a:gs>
            <a:gs pos="35000">
              <a:schemeClr val="accent3">
                <a:lumMod val="0"/>
                <a:lumOff val="100000"/>
              </a:schemeClr>
            </a:gs>
            <a:gs pos="100000">
              <a:schemeClr val="accent3">
                <a:lumMod val="100000"/>
              </a:schemeClr>
            </a:gs>
          </a:gsLst>
          <a:path path="circle">
            <a:fillToRect l="50000" t="-80000" r="50000" b="180000"/>
          </a:path>
          <a:tileRect/>
        </a:gra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17173" t="-2616" r="17839" b="2616"/>
          <a:stretch/>
        </p:blipFill>
        <p:spPr>
          <a:xfrm>
            <a:off x="4314392" y="-166255"/>
            <a:ext cx="7877608" cy="7024255"/>
          </a:xfrm>
          <a:prstGeom prst="rect">
            <a:avLst/>
          </a:prstGeom>
        </p:spPr>
      </p:pic>
      <p:sp>
        <p:nvSpPr>
          <p:cNvPr id="5" name="TextBox 4"/>
          <p:cNvSpPr txBox="1"/>
          <p:nvPr/>
        </p:nvSpPr>
        <p:spPr>
          <a:xfrm>
            <a:off x="0" y="0"/>
            <a:ext cx="12115800" cy="707886"/>
          </a:xfrm>
          <a:prstGeom prst="rect">
            <a:avLst/>
          </a:prstGeom>
          <a:solidFill>
            <a:schemeClr val="tx1"/>
          </a:solidFill>
          <a:ln w="76200">
            <a:solidFill>
              <a:schemeClr val="bg1"/>
            </a:solidFill>
          </a:ln>
        </p:spPr>
        <p:txBody>
          <a:bodyPr wrap="square" rtlCol="0">
            <a:spAutoFit/>
          </a:bodyPr>
          <a:lstStyle/>
          <a:p>
            <a:r>
              <a:rPr lang="en-US" sz="4000" b="1" dirty="0" smtClean="0">
                <a:solidFill>
                  <a:schemeClr val="bg1"/>
                </a:solidFill>
              </a:rPr>
              <a:t>PEOPLE LOST DURING MIGRATION:</a:t>
            </a:r>
            <a:endParaRPr lang="en-US" sz="4000" b="1" dirty="0">
              <a:solidFill>
                <a:schemeClr val="bg1"/>
              </a:solidFill>
            </a:endParaRPr>
          </a:p>
        </p:txBody>
      </p:sp>
      <p:sp>
        <p:nvSpPr>
          <p:cNvPr id="6" name="TextBox 5"/>
          <p:cNvSpPr txBox="1"/>
          <p:nvPr/>
        </p:nvSpPr>
        <p:spPr>
          <a:xfrm>
            <a:off x="338787" y="716973"/>
            <a:ext cx="3636818" cy="5970865"/>
          </a:xfrm>
          <a:prstGeom prst="rect">
            <a:avLst/>
          </a:prstGeom>
          <a:noFill/>
        </p:spPr>
        <p:txBody>
          <a:bodyPr wrap="square" rtlCol="0">
            <a:spAutoFit/>
          </a:bodyPr>
          <a:lstStyle/>
          <a:p>
            <a:r>
              <a:rPr lang="en-US" dirty="0"/>
              <a:t/>
            </a:r>
            <a:br>
              <a:rPr lang="en-US" dirty="0"/>
            </a:br>
            <a:r>
              <a:rPr lang="en-US" sz="2800" dirty="0"/>
              <a:t>A woman with her family, making her way to Lahore. Displaced from her home somewhere in India and very likely to have made it through a rough and challenging journey, the feelings of exhaustion and relief are evident on her and her family members' faces.</a:t>
            </a:r>
          </a:p>
        </p:txBody>
      </p:sp>
    </p:spTree>
    <p:extLst>
      <p:ext uri="{BB962C8B-B14F-4D97-AF65-F5344CB8AC3E}">
        <p14:creationId xmlns:p14="http://schemas.microsoft.com/office/powerpoint/2010/main" val="3371217579"/>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635</TotalTime>
  <Words>1057</Words>
  <Application>Microsoft Office PowerPoint</Application>
  <PresentationFormat>Widescreen</PresentationFormat>
  <Paragraphs>156</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Muhammad Aashir khan</dc:creator>
  <cp:lastModifiedBy>Muhammad Aashir khan</cp:lastModifiedBy>
  <cp:revision>67</cp:revision>
  <dcterms:created xsi:type="dcterms:W3CDTF">2023-06-10T16:25:10Z</dcterms:created>
  <dcterms:modified xsi:type="dcterms:W3CDTF">2023-06-11T15:50:14Z</dcterms:modified>
</cp:coreProperties>
</file>